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2" r:id="rId5"/>
    <p:sldId id="271" r:id="rId6"/>
    <p:sldId id="259" r:id="rId7"/>
    <p:sldId id="261" r:id="rId8"/>
    <p:sldId id="264" r:id="rId9"/>
    <p:sldId id="265" r:id="rId10"/>
    <p:sldId id="266" r:id="rId11"/>
    <p:sldId id="263" r:id="rId12"/>
    <p:sldId id="268" r:id="rId13"/>
    <p:sldId id="269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717" autoAdjust="0"/>
  </p:normalViewPr>
  <p:slideViewPr>
    <p:cSldViewPr>
      <p:cViewPr>
        <p:scale>
          <a:sx n="114" d="100"/>
          <a:sy n="114" d="100"/>
        </p:scale>
        <p:origin x="-8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14525-9E82-46EC-B5FF-6384B7ADFDEF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9CA4B542-A82C-4205-9F24-EC28D2CEBAC0}">
      <dgm:prSet phldrT="[Текст]" custT="1"/>
      <dgm:spPr/>
      <dgm:t>
        <a:bodyPr/>
        <a:lstStyle/>
        <a:p>
          <a:r>
            <a:rPr lang="ru-RU" sz="1400" b="1" i="1" cap="all" dirty="0" smtClean="0">
              <a:ln w="0"/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cs typeface="Calibri" pitchFamily="34" charset="0"/>
            </a:rPr>
            <a:t>Если нет возможностей для финансирования бизнеса</a:t>
          </a:r>
          <a:endParaRPr lang="ru-RU" sz="1400" b="1" dirty="0">
            <a:latin typeface="Calibri" pitchFamily="34" charset="0"/>
            <a:cs typeface="Calibri" pitchFamily="34" charset="0"/>
          </a:endParaRPr>
        </a:p>
      </dgm:t>
    </dgm:pt>
    <dgm:pt modelId="{F43CE73E-DF8E-4792-9431-A89BC2478D76}" type="parTrans" cxnId="{7C3BBD7D-E887-4837-8D12-6BA02DCFA55E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8299F64E-7FEA-48EB-8A1E-7034142A2547}" type="sibTrans" cxnId="{7C3BBD7D-E887-4837-8D12-6BA02DCFA55E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052F87CA-B7B6-4B50-A326-5FC846FD5954}">
      <dgm:prSet phldrT="[Текст]" custT="1"/>
      <dgm:spPr/>
      <dgm:t>
        <a:bodyPr/>
        <a:lstStyle/>
        <a:p>
          <a:r>
            <a:rPr lang="ru-RU" sz="1800" b="1" i="1" smtClean="0">
              <a:latin typeface="Calibri" pitchFamily="34" charset="0"/>
              <a:cs typeface="Calibri" pitchFamily="34" charset="0"/>
            </a:rPr>
            <a:t>Создание товарищества</a:t>
          </a:r>
          <a:endParaRPr lang="ru-RU" sz="1800" b="1" i="1" dirty="0">
            <a:latin typeface="Calibri" pitchFamily="34" charset="0"/>
            <a:cs typeface="Calibri" pitchFamily="34" charset="0"/>
          </a:endParaRPr>
        </a:p>
      </dgm:t>
    </dgm:pt>
    <dgm:pt modelId="{F1E96D37-65BB-4763-829B-EAE55F2AAC0A}" type="parTrans" cxnId="{E2461ACC-96F8-4401-82E3-430AC64F0FB6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2043E8B-AD39-45D3-B2E7-76EB4F9BF41F}" type="sibTrans" cxnId="{E2461ACC-96F8-4401-82E3-430AC64F0FB6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91DB1CC3-23FB-4E0E-82A4-FB0CAF67D925}">
      <dgm:prSet phldrT="[Текст]" custT="1"/>
      <dgm:spPr/>
      <dgm:t>
        <a:bodyPr/>
        <a:lstStyle/>
        <a:p>
          <a:r>
            <a:rPr lang="ru-RU" sz="1800" b="1" i="1" smtClean="0">
              <a:latin typeface="Calibri" pitchFamily="34" charset="0"/>
              <a:cs typeface="Calibri" pitchFamily="34" charset="0"/>
            </a:rPr>
            <a:t>Привлечение акционерногообщества</a:t>
          </a:r>
          <a:endParaRPr lang="ru-RU" sz="1800" b="1" i="1" dirty="0">
            <a:latin typeface="Calibri" pitchFamily="34" charset="0"/>
            <a:cs typeface="Calibri" pitchFamily="34" charset="0"/>
          </a:endParaRPr>
        </a:p>
      </dgm:t>
    </dgm:pt>
    <dgm:pt modelId="{67590109-CA18-4D3F-8424-35194B21ED62}" type="parTrans" cxnId="{B38B87DE-5D8D-4A35-BE8D-4218C5CB3AD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054D1D1D-4916-4EBE-B9DA-0633F945CA4C}" type="sibTrans" cxnId="{B38B87DE-5D8D-4A35-BE8D-4218C5CB3AD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07ABD128-7776-47A8-AA05-44B05F4CA74B}" type="pres">
      <dgm:prSet presAssocID="{7B414525-9E82-46EC-B5FF-6384B7ADFDEF}" presName="Name0" presStyleCnt="0">
        <dgm:presLayoutVars>
          <dgm:dir/>
          <dgm:resizeHandles val="exact"/>
        </dgm:presLayoutVars>
      </dgm:prSet>
      <dgm:spPr/>
    </dgm:pt>
    <dgm:pt modelId="{D4756728-D2B7-45E7-A8FF-123386047187}" type="pres">
      <dgm:prSet presAssocID="{9CA4B542-A82C-4205-9F24-EC28D2CEBAC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0F1E6-0C43-47B0-9B59-0C657BE47E5C}" type="pres">
      <dgm:prSet presAssocID="{8299F64E-7FEA-48EB-8A1E-7034142A254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5102BB2-3F49-4B7C-9754-50CA91091708}" type="pres">
      <dgm:prSet presAssocID="{8299F64E-7FEA-48EB-8A1E-7034142A254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FF82C89-A9E9-44EE-B36A-8C98EC0FD1A0}" type="pres">
      <dgm:prSet presAssocID="{052F87CA-B7B6-4B50-A326-5FC846FD59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BD979-6295-497F-A064-D82D9C2D93B5}" type="pres">
      <dgm:prSet presAssocID="{62043E8B-AD39-45D3-B2E7-76EB4F9BF41F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EF69DA1-9294-451D-854C-C86EEB21B82C}" type="pres">
      <dgm:prSet presAssocID="{62043E8B-AD39-45D3-B2E7-76EB4F9BF41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562D01D-0FD1-45C5-AB30-7A568F47F203}" type="pres">
      <dgm:prSet presAssocID="{91DB1CC3-23FB-4E0E-82A4-FB0CAF67D925}" presName="node" presStyleLbl="node1" presStyleIdx="2" presStyleCnt="3" custScaleX="98635" custScaleY="111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C484D2-442C-4AF7-B9EC-7D57CD979A0E}" type="presOf" srcId="{7B414525-9E82-46EC-B5FF-6384B7ADFDEF}" destId="{07ABD128-7776-47A8-AA05-44B05F4CA74B}" srcOrd="0" destOrd="0" presId="urn:microsoft.com/office/officeart/2005/8/layout/process1"/>
    <dgm:cxn modelId="{7C3BBD7D-E887-4837-8D12-6BA02DCFA55E}" srcId="{7B414525-9E82-46EC-B5FF-6384B7ADFDEF}" destId="{9CA4B542-A82C-4205-9F24-EC28D2CEBAC0}" srcOrd="0" destOrd="0" parTransId="{F43CE73E-DF8E-4792-9431-A89BC2478D76}" sibTransId="{8299F64E-7FEA-48EB-8A1E-7034142A2547}"/>
    <dgm:cxn modelId="{07F27FE2-5F6B-48CA-9567-49A77F30EBAD}" type="presOf" srcId="{62043E8B-AD39-45D3-B2E7-76EB4F9BF41F}" destId="{8EF69DA1-9294-451D-854C-C86EEB21B82C}" srcOrd="1" destOrd="0" presId="urn:microsoft.com/office/officeart/2005/8/layout/process1"/>
    <dgm:cxn modelId="{956B3A9E-08E2-4C0B-AC80-6A047BEF719C}" type="presOf" srcId="{8299F64E-7FEA-48EB-8A1E-7034142A2547}" destId="{F5102BB2-3F49-4B7C-9754-50CA91091708}" srcOrd="1" destOrd="0" presId="urn:microsoft.com/office/officeart/2005/8/layout/process1"/>
    <dgm:cxn modelId="{0257CDDB-62E5-4263-AC53-26237C705C76}" type="presOf" srcId="{052F87CA-B7B6-4B50-A326-5FC846FD5954}" destId="{0FF82C89-A9E9-44EE-B36A-8C98EC0FD1A0}" srcOrd="0" destOrd="0" presId="urn:microsoft.com/office/officeart/2005/8/layout/process1"/>
    <dgm:cxn modelId="{B38B87DE-5D8D-4A35-BE8D-4218C5CB3ADB}" srcId="{7B414525-9E82-46EC-B5FF-6384B7ADFDEF}" destId="{91DB1CC3-23FB-4E0E-82A4-FB0CAF67D925}" srcOrd="2" destOrd="0" parTransId="{67590109-CA18-4D3F-8424-35194B21ED62}" sibTransId="{054D1D1D-4916-4EBE-B9DA-0633F945CA4C}"/>
    <dgm:cxn modelId="{834F072B-050F-4284-96FD-FC3EC56CBC16}" type="presOf" srcId="{9CA4B542-A82C-4205-9F24-EC28D2CEBAC0}" destId="{D4756728-D2B7-45E7-A8FF-123386047187}" srcOrd="0" destOrd="0" presId="urn:microsoft.com/office/officeart/2005/8/layout/process1"/>
    <dgm:cxn modelId="{520F6588-E5C9-43B2-9BF3-DC502F162F43}" type="presOf" srcId="{91DB1CC3-23FB-4E0E-82A4-FB0CAF67D925}" destId="{2562D01D-0FD1-45C5-AB30-7A568F47F203}" srcOrd="0" destOrd="0" presId="urn:microsoft.com/office/officeart/2005/8/layout/process1"/>
    <dgm:cxn modelId="{E2461ACC-96F8-4401-82E3-430AC64F0FB6}" srcId="{7B414525-9E82-46EC-B5FF-6384B7ADFDEF}" destId="{052F87CA-B7B6-4B50-A326-5FC846FD5954}" srcOrd="1" destOrd="0" parTransId="{F1E96D37-65BB-4763-829B-EAE55F2AAC0A}" sibTransId="{62043E8B-AD39-45D3-B2E7-76EB4F9BF41F}"/>
    <dgm:cxn modelId="{5C1BB358-712E-4F31-9F86-97176A224C86}" type="presOf" srcId="{62043E8B-AD39-45D3-B2E7-76EB4F9BF41F}" destId="{937BD979-6295-497F-A064-D82D9C2D93B5}" srcOrd="0" destOrd="0" presId="urn:microsoft.com/office/officeart/2005/8/layout/process1"/>
    <dgm:cxn modelId="{566B2517-C6B2-4005-AD02-DAD1E3649A62}" type="presOf" srcId="{8299F64E-7FEA-48EB-8A1E-7034142A2547}" destId="{A230F1E6-0C43-47B0-9B59-0C657BE47E5C}" srcOrd="0" destOrd="0" presId="urn:microsoft.com/office/officeart/2005/8/layout/process1"/>
    <dgm:cxn modelId="{EDE3FEF3-560C-41B8-B515-79166DF55132}" type="presParOf" srcId="{07ABD128-7776-47A8-AA05-44B05F4CA74B}" destId="{D4756728-D2B7-45E7-A8FF-123386047187}" srcOrd="0" destOrd="0" presId="urn:microsoft.com/office/officeart/2005/8/layout/process1"/>
    <dgm:cxn modelId="{0395A3A3-8056-42A9-9D1D-A3BAAE811C08}" type="presParOf" srcId="{07ABD128-7776-47A8-AA05-44B05F4CA74B}" destId="{A230F1E6-0C43-47B0-9B59-0C657BE47E5C}" srcOrd="1" destOrd="0" presId="urn:microsoft.com/office/officeart/2005/8/layout/process1"/>
    <dgm:cxn modelId="{C8DDFDEB-3FA9-4586-BD9C-48AB1F4198CE}" type="presParOf" srcId="{A230F1E6-0C43-47B0-9B59-0C657BE47E5C}" destId="{F5102BB2-3F49-4B7C-9754-50CA91091708}" srcOrd="0" destOrd="0" presId="urn:microsoft.com/office/officeart/2005/8/layout/process1"/>
    <dgm:cxn modelId="{939CFF60-448F-4E4E-9EEB-BCF8ABE7FDAA}" type="presParOf" srcId="{07ABD128-7776-47A8-AA05-44B05F4CA74B}" destId="{0FF82C89-A9E9-44EE-B36A-8C98EC0FD1A0}" srcOrd="2" destOrd="0" presId="urn:microsoft.com/office/officeart/2005/8/layout/process1"/>
    <dgm:cxn modelId="{37A7FADA-2706-43E0-A609-23FE77DF1BFE}" type="presParOf" srcId="{07ABD128-7776-47A8-AA05-44B05F4CA74B}" destId="{937BD979-6295-497F-A064-D82D9C2D93B5}" srcOrd="3" destOrd="0" presId="urn:microsoft.com/office/officeart/2005/8/layout/process1"/>
    <dgm:cxn modelId="{5BA29F3A-61F6-4DFE-A898-0B0D694DC4F5}" type="presParOf" srcId="{937BD979-6295-497F-A064-D82D9C2D93B5}" destId="{8EF69DA1-9294-451D-854C-C86EEB21B82C}" srcOrd="0" destOrd="0" presId="urn:microsoft.com/office/officeart/2005/8/layout/process1"/>
    <dgm:cxn modelId="{9BAC65B8-6581-43CB-8B5A-00AF4735F593}" type="presParOf" srcId="{07ABD128-7776-47A8-AA05-44B05F4CA74B}" destId="{2562D01D-0FD1-45C5-AB30-7A568F47F20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44BE8B-A1BA-4939-ABD1-3113C4CCB7A8}" type="doc">
      <dgm:prSet loTypeId="urn:microsoft.com/office/officeart/2005/8/layout/pyramid1" loCatId="pyramid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F8BC1C08-63D6-4C0F-82E9-EDFCD2A58524}">
      <dgm:prSet custT="1"/>
      <dgm:spPr/>
      <dgm:t>
        <a:bodyPr anchor="ctr"/>
        <a:lstStyle/>
        <a:p>
          <a:pPr rtl="0">
            <a:lnSpc>
              <a:spcPct val="100000"/>
            </a:lnSpc>
          </a:pPr>
          <a:endParaRPr lang="ru-RU" sz="3200" b="1" i="1" dirty="0" smtClean="0"/>
        </a:p>
        <a:p>
          <a:pPr rtl="0">
            <a:lnSpc>
              <a:spcPct val="100000"/>
            </a:lnSpc>
          </a:pPr>
          <a:r>
            <a:rPr lang="ru-RU" sz="3200" b="1" i="1" dirty="0" smtClean="0"/>
            <a:t>Топ  менеджер</a:t>
          </a:r>
          <a:endParaRPr lang="ru-RU" sz="3200" b="1" dirty="0"/>
        </a:p>
      </dgm:t>
    </dgm:pt>
    <dgm:pt modelId="{4F8A5354-9F07-4ECE-9794-06EEF3393C9C}" type="parTrans" cxnId="{26DE8823-87CA-41C8-9A3A-A1B808BE6981}">
      <dgm:prSet/>
      <dgm:spPr/>
      <dgm:t>
        <a:bodyPr/>
        <a:lstStyle/>
        <a:p>
          <a:endParaRPr lang="ru-RU"/>
        </a:p>
      </dgm:t>
    </dgm:pt>
    <dgm:pt modelId="{C43A6B22-D47F-44AC-BB6D-3A57A9DB31CF}" type="sibTrans" cxnId="{26DE8823-87CA-41C8-9A3A-A1B808BE6981}">
      <dgm:prSet/>
      <dgm:spPr/>
      <dgm:t>
        <a:bodyPr/>
        <a:lstStyle/>
        <a:p>
          <a:endParaRPr lang="ru-RU"/>
        </a:p>
      </dgm:t>
    </dgm:pt>
    <dgm:pt modelId="{5B6B65FA-2289-4A85-8DC4-3B649772B283}">
      <dgm:prSet custT="1"/>
      <dgm:spPr>
        <a:gradFill rotWithShape="0">
          <a:gsLst>
            <a:gs pos="34000">
              <a:schemeClr val="accent2">
                <a:hueOff val="0"/>
                <a:satOff val="0"/>
                <a:lumOff val="0"/>
                <a:tint val="92000"/>
                <a:satMod val="170000"/>
                <a:alpha val="44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pPr rtl="0"/>
          <a:r>
            <a:rPr lang="ru-RU" sz="3200" b="1" i="1" dirty="0" smtClean="0"/>
            <a:t>Менеджер среднего звена</a:t>
          </a:r>
          <a:endParaRPr lang="ru-RU" sz="3200" b="1" dirty="0"/>
        </a:p>
      </dgm:t>
    </dgm:pt>
    <dgm:pt modelId="{FDF3F236-CCF9-4D9D-ABB1-1955EAB961AE}" type="parTrans" cxnId="{CCE71B51-FC5F-49A2-9134-29A1F3113F24}">
      <dgm:prSet/>
      <dgm:spPr/>
      <dgm:t>
        <a:bodyPr/>
        <a:lstStyle/>
        <a:p>
          <a:endParaRPr lang="ru-RU"/>
        </a:p>
      </dgm:t>
    </dgm:pt>
    <dgm:pt modelId="{26AA8D10-4987-4740-A90E-E270DF13391C}" type="sibTrans" cxnId="{CCE71B51-FC5F-49A2-9134-29A1F3113F24}">
      <dgm:prSet/>
      <dgm:spPr/>
      <dgm:t>
        <a:bodyPr/>
        <a:lstStyle/>
        <a:p>
          <a:endParaRPr lang="ru-RU"/>
        </a:p>
      </dgm:t>
    </dgm:pt>
    <dgm:pt modelId="{70903E43-4742-47EF-B6AB-CF1B36E518E2}">
      <dgm:prSet custT="1"/>
      <dgm:spPr>
        <a:gradFill rotWithShape="0">
          <a:gsLst>
            <a:gs pos="34000">
              <a:schemeClr val="accent2">
                <a:hueOff val="0"/>
                <a:satOff val="0"/>
                <a:lumOff val="0"/>
                <a:tint val="92000"/>
                <a:satMod val="170000"/>
                <a:alpha val="26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</a:gradFill>
      </dgm:spPr>
      <dgm:t>
        <a:bodyPr/>
        <a:lstStyle/>
        <a:p>
          <a:pPr algn="ctr" rtl="0"/>
          <a:r>
            <a:rPr lang="ru-RU" sz="3200" b="1" i="1" dirty="0" smtClean="0"/>
            <a:t>Менеджер                      низшего  звена</a:t>
          </a:r>
          <a:endParaRPr lang="ru-RU" sz="3200" b="1" dirty="0"/>
        </a:p>
      </dgm:t>
    </dgm:pt>
    <dgm:pt modelId="{42ED8AEF-D469-4919-9B5E-40487AFEA621}" type="parTrans" cxnId="{FE9BA668-33FE-484E-9AB5-93B25CAC0D72}">
      <dgm:prSet/>
      <dgm:spPr/>
      <dgm:t>
        <a:bodyPr/>
        <a:lstStyle/>
        <a:p>
          <a:endParaRPr lang="ru-RU"/>
        </a:p>
      </dgm:t>
    </dgm:pt>
    <dgm:pt modelId="{73D035E4-F376-4F5C-941C-6ECA922365A5}" type="sibTrans" cxnId="{FE9BA668-33FE-484E-9AB5-93B25CAC0D72}">
      <dgm:prSet/>
      <dgm:spPr/>
      <dgm:t>
        <a:bodyPr/>
        <a:lstStyle/>
        <a:p>
          <a:endParaRPr lang="ru-RU"/>
        </a:p>
      </dgm:t>
    </dgm:pt>
    <dgm:pt modelId="{DD663DC2-947A-46B9-9586-1F49380B17A5}" type="pres">
      <dgm:prSet presAssocID="{C944BE8B-A1BA-4939-ABD1-3113C4CCB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066D9E-D1C4-4936-B58B-4968B7D686BD}" type="pres">
      <dgm:prSet presAssocID="{F8BC1C08-63D6-4C0F-82E9-EDFCD2A58524}" presName="Name8" presStyleCnt="0"/>
      <dgm:spPr/>
      <dgm:t>
        <a:bodyPr/>
        <a:lstStyle/>
        <a:p>
          <a:endParaRPr lang="ru-RU"/>
        </a:p>
      </dgm:t>
    </dgm:pt>
    <dgm:pt modelId="{54D7629C-B22C-4E6B-BE68-E7B3AC6B12D3}" type="pres">
      <dgm:prSet presAssocID="{F8BC1C08-63D6-4C0F-82E9-EDFCD2A58524}" presName="level" presStyleLbl="node1" presStyleIdx="0" presStyleCnt="3" custScaleY="1344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29694-0BEA-45D8-88D6-21B8987F2BCD}" type="pres">
      <dgm:prSet presAssocID="{F8BC1C08-63D6-4C0F-82E9-EDFCD2A585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A3574-945D-4470-899B-32B793C38F9F}" type="pres">
      <dgm:prSet presAssocID="{5B6B65FA-2289-4A85-8DC4-3B649772B283}" presName="Name8" presStyleCnt="0"/>
      <dgm:spPr/>
      <dgm:t>
        <a:bodyPr/>
        <a:lstStyle/>
        <a:p>
          <a:endParaRPr lang="ru-RU"/>
        </a:p>
      </dgm:t>
    </dgm:pt>
    <dgm:pt modelId="{8D847D8B-8D03-43F3-9641-CF19CE6F2743}" type="pres">
      <dgm:prSet presAssocID="{5B6B65FA-2289-4A85-8DC4-3B649772B28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C8237-AA4C-4F53-AA39-7E00E9FD6022}" type="pres">
      <dgm:prSet presAssocID="{5B6B65FA-2289-4A85-8DC4-3B649772B2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E85DB-DBD5-4C5D-A253-BAA38B7B6274}" type="pres">
      <dgm:prSet presAssocID="{70903E43-4742-47EF-B6AB-CF1B36E518E2}" presName="Name8" presStyleCnt="0"/>
      <dgm:spPr/>
      <dgm:t>
        <a:bodyPr/>
        <a:lstStyle/>
        <a:p>
          <a:endParaRPr lang="ru-RU"/>
        </a:p>
      </dgm:t>
    </dgm:pt>
    <dgm:pt modelId="{9F84D564-080F-4767-B47A-0891D3787DE5}" type="pres">
      <dgm:prSet presAssocID="{70903E43-4742-47EF-B6AB-CF1B36E518E2}" presName="level" presStyleLbl="node1" presStyleIdx="2" presStyleCnt="3" custScaleY="1251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8795D-2CD1-46BE-82CA-EE5622C17936}" type="pres">
      <dgm:prSet presAssocID="{70903E43-4742-47EF-B6AB-CF1B36E518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DE8823-87CA-41C8-9A3A-A1B808BE6981}" srcId="{C944BE8B-A1BA-4939-ABD1-3113C4CCB7A8}" destId="{F8BC1C08-63D6-4C0F-82E9-EDFCD2A58524}" srcOrd="0" destOrd="0" parTransId="{4F8A5354-9F07-4ECE-9794-06EEF3393C9C}" sibTransId="{C43A6B22-D47F-44AC-BB6D-3A57A9DB31CF}"/>
    <dgm:cxn modelId="{371B76B9-9B75-4B75-AA38-F151062D6DFD}" type="presOf" srcId="{70903E43-4742-47EF-B6AB-CF1B36E518E2}" destId="{3758795D-2CD1-46BE-82CA-EE5622C17936}" srcOrd="1" destOrd="0" presId="urn:microsoft.com/office/officeart/2005/8/layout/pyramid1"/>
    <dgm:cxn modelId="{CCE71B51-FC5F-49A2-9134-29A1F3113F24}" srcId="{C944BE8B-A1BA-4939-ABD1-3113C4CCB7A8}" destId="{5B6B65FA-2289-4A85-8DC4-3B649772B283}" srcOrd="1" destOrd="0" parTransId="{FDF3F236-CCF9-4D9D-ABB1-1955EAB961AE}" sibTransId="{26AA8D10-4987-4740-A90E-E270DF13391C}"/>
    <dgm:cxn modelId="{7420F35C-2459-4DBC-A7D6-D3DC38AF736E}" type="presOf" srcId="{5B6B65FA-2289-4A85-8DC4-3B649772B283}" destId="{8D847D8B-8D03-43F3-9641-CF19CE6F2743}" srcOrd="0" destOrd="0" presId="urn:microsoft.com/office/officeart/2005/8/layout/pyramid1"/>
    <dgm:cxn modelId="{D0115361-E464-446E-82E1-EAA3875F08D8}" type="presOf" srcId="{F8BC1C08-63D6-4C0F-82E9-EDFCD2A58524}" destId="{54D7629C-B22C-4E6B-BE68-E7B3AC6B12D3}" srcOrd="0" destOrd="0" presId="urn:microsoft.com/office/officeart/2005/8/layout/pyramid1"/>
    <dgm:cxn modelId="{F7DB48B8-C1A1-4FE1-9189-9C9BBED07566}" type="presOf" srcId="{F8BC1C08-63D6-4C0F-82E9-EDFCD2A58524}" destId="{8C029694-0BEA-45D8-88D6-21B8987F2BCD}" srcOrd="1" destOrd="0" presId="urn:microsoft.com/office/officeart/2005/8/layout/pyramid1"/>
    <dgm:cxn modelId="{32736AA7-F903-4316-81CA-CC6C4279BA77}" type="presOf" srcId="{C944BE8B-A1BA-4939-ABD1-3113C4CCB7A8}" destId="{DD663DC2-947A-46B9-9586-1F49380B17A5}" srcOrd="0" destOrd="0" presId="urn:microsoft.com/office/officeart/2005/8/layout/pyramid1"/>
    <dgm:cxn modelId="{00CCD475-B4D8-4442-B9A4-CA155B8F8515}" type="presOf" srcId="{70903E43-4742-47EF-B6AB-CF1B36E518E2}" destId="{9F84D564-080F-4767-B47A-0891D3787DE5}" srcOrd="0" destOrd="0" presId="urn:microsoft.com/office/officeart/2005/8/layout/pyramid1"/>
    <dgm:cxn modelId="{FE9BA668-33FE-484E-9AB5-93B25CAC0D72}" srcId="{C944BE8B-A1BA-4939-ABD1-3113C4CCB7A8}" destId="{70903E43-4742-47EF-B6AB-CF1B36E518E2}" srcOrd="2" destOrd="0" parTransId="{42ED8AEF-D469-4919-9B5E-40487AFEA621}" sibTransId="{73D035E4-F376-4F5C-941C-6ECA922365A5}"/>
    <dgm:cxn modelId="{C6F4219D-C8DA-4F66-ABB0-E58695540F64}" type="presOf" srcId="{5B6B65FA-2289-4A85-8DC4-3B649772B283}" destId="{877C8237-AA4C-4F53-AA39-7E00E9FD6022}" srcOrd="1" destOrd="0" presId="urn:microsoft.com/office/officeart/2005/8/layout/pyramid1"/>
    <dgm:cxn modelId="{9722DEB3-12E5-431C-8B34-D97CEE51AD1E}" type="presParOf" srcId="{DD663DC2-947A-46B9-9586-1F49380B17A5}" destId="{B3066D9E-D1C4-4936-B58B-4968B7D686BD}" srcOrd="0" destOrd="0" presId="urn:microsoft.com/office/officeart/2005/8/layout/pyramid1"/>
    <dgm:cxn modelId="{506DE1F1-7C63-4880-ABE0-7CBBD206EA33}" type="presParOf" srcId="{B3066D9E-D1C4-4936-B58B-4968B7D686BD}" destId="{54D7629C-B22C-4E6B-BE68-E7B3AC6B12D3}" srcOrd="0" destOrd="0" presId="urn:microsoft.com/office/officeart/2005/8/layout/pyramid1"/>
    <dgm:cxn modelId="{A9C3708B-1DD7-483C-897B-4F1AE3D9D424}" type="presParOf" srcId="{B3066D9E-D1C4-4936-B58B-4968B7D686BD}" destId="{8C029694-0BEA-45D8-88D6-21B8987F2BCD}" srcOrd="1" destOrd="0" presId="urn:microsoft.com/office/officeart/2005/8/layout/pyramid1"/>
    <dgm:cxn modelId="{35A16A25-F839-4A60-BA2B-47B9EFCCA0ED}" type="presParOf" srcId="{DD663DC2-947A-46B9-9586-1F49380B17A5}" destId="{EDDA3574-945D-4470-899B-32B793C38F9F}" srcOrd="1" destOrd="0" presId="urn:microsoft.com/office/officeart/2005/8/layout/pyramid1"/>
    <dgm:cxn modelId="{68636F67-9B83-4DF2-A243-DB1E21C1B99F}" type="presParOf" srcId="{EDDA3574-945D-4470-899B-32B793C38F9F}" destId="{8D847D8B-8D03-43F3-9641-CF19CE6F2743}" srcOrd="0" destOrd="0" presId="urn:microsoft.com/office/officeart/2005/8/layout/pyramid1"/>
    <dgm:cxn modelId="{A01616DC-3377-489C-8D24-5438976701E4}" type="presParOf" srcId="{EDDA3574-945D-4470-899B-32B793C38F9F}" destId="{877C8237-AA4C-4F53-AA39-7E00E9FD6022}" srcOrd="1" destOrd="0" presId="urn:microsoft.com/office/officeart/2005/8/layout/pyramid1"/>
    <dgm:cxn modelId="{99AAE21A-94DB-4912-9E28-2ACD12F59D6B}" type="presParOf" srcId="{DD663DC2-947A-46B9-9586-1F49380B17A5}" destId="{ED1E85DB-DBD5-4C5D-A253-BAA38B7B6274}" srcOrd="2" destOrd="0" presId="urn:microsoft.com/office/officeart/2005/8/layout/pyramid1"/>
    <dgm:cxn modelId="{22D12849-22DE-4F63-90B4-C5C81C8B4A6E}" type="presParOf" srcId="{ED1E85DB-DBD5-4C5D-A253-BAA38B7B6274}" destId="{9F84D564-080F-4767-B47A-0891D3787DE5}" srcOrd="0" destOrd="0" presId="urn:microsoft.com/office/officeart/2005/8/layout/pyramid1"/>
    <dgm:cxn modelId="{B080659A-2676-4CC5-AC5F-EAA1282E7EEE}" type="presParOf" srcId="{ED1E85DB-DBD5-4C5D-A253-BAA38B7B6274}" destId="{3758795D-2CD1-46BE-82CA-EE5622C17936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98A845-1E12-49FD-8CB1-F5BD501F4F40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F295AAA-8437-43B5-A9DD-72ED04F052B6}">
      <dgm:prSet phldrT="[Текст]" custT="1"/>
      <dgm:spPr/>
      <dgm:t>
        <a:bodyPr/>
        <a:lstStyle/>
        <a:p>
          <a:r>
            <a:rPr lang="ru-RU" sz="1800" b="1" i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Суперноваторы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09F25F3-E325-42D3-B614-BA2AEE802823}" type="parTrans" cxnId="{382C147E-1873-46A3-8836-D77D34BEE093}">
      <dgm:prSet/>
      <dgm:spPr/>
      <dgm:t>
        <a:bodyPr/>
        <a:lstStyle/>
        <a:p>
          <a:endParaRPr lang="ru-RU"/>
        </a:p>
      </dgm:t>
    </dgm:pt>
    <dgm:pt modelId="{6CD80A54-7CFE-4D83-9E69-FD0CFE3ABFB3}" type="sibTrans" cxnId="{382C147E-1873-46A3-8836-D77D34BEE093}">
      <dgm:prSet/>
      <dgm:spPr/>
      <dgm:t>
        <a:bodyPr/>
        <a:lstStyle/>
        <a:p>
          <a:endParaRPr lang="ru-RU"/>
        </a:p>
      </dgm:t>
    </dgm:pt>
    <dgm:pt modelId="{D8BC0C69-23A7-41DF-AAF0-CD67F5A8690A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Новаторы</a:t>
          </a:r>
          <a:r>
            <a:rPr lang="ru-RU" sz="1400" i="1" dirty="0" smtClean="0"/>
            <a:t>  </a:t>
          </a:r>
          <a:endParaRPr lang="ru-RU" sz="1400" dirty="0"/>
        </a:p>
      </dgm:t>
    </dgm:pt>
    <dgm:pt modelId="{FAE0C4E0-54FF-4437-8256-9C350D1CFFBB}" type="parTrans" cxnId="{764AEEAD-B532-4038-8150-51426D599E28}">
      <dgm:prSet/>
      <dgm:spPr/>
      <dgm:t>
        <a:bodyPr/>
        <a:lstStyle/>
        <a:p>
          <a:endParaRPr lang="ru-RU"/>
        </a:p>
      </dgm:t>
    </dgm:pt>
    <dgm:pt modelId="{AFC2261C-3C6F-40A3-952B-B1CFB372AC14}" type="sibTrans" cxnId="{764AEEAD-B532-4038-8150-51426D599E28}">
      <dgm:prSet/>
      <dgm:spPr/>
      <dgm:t>
        <a:bodyPr/>
        <a:lstStyle/>
        <a:p>
          <a:endParaRPr lang="ru-RU"/>
        </a:p>
      </dgm:t>
    </dgm:pt>
    <dgm:pt modelId="{35F0F998-2586-4980-B836-313321AFB538}">
      <dgm:prSet phldrT="[Текст]" custT="1"/>
      <dgm:spPr/>
      <dgm:t>
        <a:bodyPr/>
        <a:lstStyle/>
        <a:p>
          <a:r>
            <a:rPr lang="ru-RU" sz="1600" i="1" dirty="0" smtClean="0"/>
            <a:t>состоятельные люди</a:t>
          </a:r>
          <a:endParaRPr lang="ru-RU" sz="1600" dirty="0"/>
        </a:p>
      </dgm:t>
    </dgm:pt>
    <dgm:pt modelId="{9016C94B-01BC-4D76-9539-298A1292F3CA}" type="parTrans" cxnId="{50D446CF-09E0-4F0F-98C6-7B2CD27599E7}">
      <dgm:prSet/>
      <dgm:spPr/>
      <dgm:t>
        <a:bodyPr/>
        <a:lstStyle/>
        <a:p>
          <a:endParaRPr lang="ru-RU"/>
        </a:p>
      </dgm:t>
    </dgm:pt>
    <dgm:pt modelId="{562324B8-5413-4D65-994A-84B9974F3AD9}" type="sibTrans" cxnId="{50D446CF-09E0-4F0F-98C6-7B2CD27599E7}">
      <dgm:prSet/>
      <dgm:spPr/>
      <dgm:t>
        <a:bodyPr/>
        <a:lstStyle/>
        <a:p>
          <a:endParaRPr lang="ru-RU"/>
        </a:p>
      </dgm:t>
    </dgm:pt>
    <dgm:pt modelId="{802453E2-CFF0-4B67-BC0F-8FE3E5E8E28E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Обыкновенные</a:t>
          </a:r>
          <a:r>
            <a:rPr lang="ru-RU" sz="16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    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BD07B06-B215-4098-B114-174519959D6C}" type="parTrans" cxnId="{B2DCED35-5E4D-4FDF-8266-B8B15D256215}">
      <dgm:prSet/>
      <dgm:spPr/>
      <dgm:t>
        <a:bodyPr/>
        <a:lstStyle/>
        <a:p>
          <a:endParaRPr lang="ru-RU"/>
        </a:p>
      </dgm:t>
    </dgm:pt>
    <dgm:pt modelId="{E07DB856-02A4-4766-A648-A932FF40578C}" type="sibTrans" cxnId="{B2DCED35-5E4D-4FDF-8266-B8B15D256215}">
      <dgm:prSet/>
      <dgm:spPr/>
      <dgm:t>
        <a:bodyPr/>
        <a:lstStyle/>
        <a:p>
          <a:endParaRPr lang="ru-RU"/>
        </a:p>
      </dgm:t>
    </dgm:pt>
    <dgm:pt modelId="{C3C99970-DBFB-49CF-AC5F-43AA1ADA7DBD}">
      <dgm:prSet phldrT="[Текст]" custT="1"/>
      <dgm:spPr/>
      <dgm:t>
        <a:bodyPr/>
        <a:lstStyle/>
        <a:p>
          <a:r>
            <a:rPr lang="ru-RU" sz="1600" i="1" dirty="0" smtClean="0"/>
            <a:t> с меньшей склонностью к риску</a:t>
          </a:r>
          <a:endParaRPr lang="ru-RU" sz="1600" dirty="0"/>
        </a:p>
      </dgm:t>
    </dgm:pt>
    <dgm:pt modelId="{2BCC36E7-1639-4559-B09E-E72A2F7E1E0C}" type="parTrans" cxnId="{4CEF170B-8461-4244-AF6F-3A7CEC88AF00}">
      <dgm:prSet/>
      <dgm:spPr/>
      <dgm:t>
        <a:bodyPr/>
        <a:lstStyle/>
        <a:p>
          <a:endParaRPr lang="ru-RU"/>
        </a:p>
      </dgm:t>
    </dgm:pt>
    <dgm:pt modelId="{A06C68EC-6A3E-4156-B555-1A9A9242BAB7}" type="sibTrans" cxnId="{4CEF170B-8461-4244-AF6F-3A7CEC88AF00}">
      <dgm:prSet/>
      <dgm:spPr/>
      <dgm:t>
        <a:bodyPr/>
        <a:lstStyle/>
        <a:p>
          <a:endParaRPr lang="ru-RU"/>
        </a:p>
      </dgm:t>
    </dgm:pt>
    <dgm:pt modelId="{EED84FC5-0410-44DA-86D6-07D080A10E1D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Консерваторы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74B9F14-D20C-4539-8D40-7E6C5B618F0A}" type="parTrans" cxnId="{B20DAC65-3E2F-4084-8D4D-43380B6DF37B}">
      <dgm:prSet/>
      <dgm:spPr/>
      <dgm:t>
        <a:bodyPr/>
        <a:lstStyle/>
        <a:p>
          <a:endParaRPr lang="ru-RU"/>
        </a:p>
      </dgm:t>
    </dgm:pt>
    <dgm:pt modelId="{6CD2C201-5E61-472C-A66F-BAE0B1279516}" type="sibTrans" cxnId="{B20DAC65-3E2F-4084-8D4D-43380B6DF37B}">
      <dgm:prSet/>
      <dgm:spPr/>
      <dgm:t>
        <a:bodyPr/>
        <a:lstStyle/>
        <a:p>
          <a:endParaRPr lang="ru-RU"/>
        </a:p>
      </dgm:t>
    </dgm:pt>
    <dgm:pt modelId="{EC5F06CF-8F2D-4A0C-889D-1FA85FA5CCE0}">
      <dgm:prSet phldrT="[Текст]" custT="1"/>
      <dgm:spPr/>
      <dgm:t>
        <a:bodyPr/>
        <a:lstStyle/>
        <a:p>
          <a:r>
            <a:rPr lang="ru-RU" sz="1800" i="1" dirty="0" smtClean="0"/>
            <a:t> охотно покупают новые товары</a:t>
          </a:r>
          <a:endParaRPr lang="ru-RU" sz="1800" dirty="0"/>
        </a:p>
      </dgm:t>
    </dgm:pt>
    <dgm:pt modelId="{90A6905B-1777-41AF-A5FB-D671B665B435}" type="sibTrans" cxnId="{C4B11E0D-65EB-4410-ADB1-37642B0B0DD8}">
      <dgm:prSet/>
      <dgm:spPr/>
      <dgm:t>
        <a:bodyPr/>
        <a:lstStyle/>
        <a:p>
          <a:endParaRPr lang="ru-RU"/>
        </a:p>
      </dgm:t>
    </dgm:pt>
    <dgm:pt modelId="{2C4662A2-D302-432E-ADFA-192B0CCAB898}" type="parTrans" cxnId="{C4B11E0D-65EB-4410-ADB1-37642B0B0DD8}">
      <dgm:prSet/>
      <dgm:spPr/>
      <dgm:t>
        <a:bodyPr/>
        <a:lstStyle/>
        <a:p>
          <a:endParaRPr lang="ru-RU"/>
        </a:p>
      </dgm:t>
    </dgm:pt>
    <dgm:pt modelId="{4412D13E-F308-41C0-8D56-AF586A2B37F5}">
      <dgm:prSet phldrT="[Текст]" custT="1"/>
      <dgm:spPr/>
      <dgm:t>
        <a:bodyPr/>
        <a:lstStyle/>
        <a:p>
          <a:r>
            <a:rPr lang="ru-RU" sz="1800" i="1" dirty="0" smtClean="0"/>
            <a:t>высокий доход, живут в городах</a:t>
          </a:r>
          <a:endParaRPr lang="ru-RU" sz="1800" dirty="0"/>
        </a:p>
      </dgm:t>
    </dgm:pt>
    <dgm:pt modelId="{62037E6A-DCEF-4957-A834-89AE1F45735A}" type="sibTrans" cxnId="{92D54C00-030A-4D64-B9F9-558799B2923E}">
      <dgm:prSet/>
      <dgm:spPr/>
      <dgm:t>
        <a:bodyPr/>
        <a:lstStyle/>
        <a:p>
          <a:endParaRPr lang="ru-RU"/>
        </a:p>
      </dgm:t>
    </dgm:pt>
    <dgm:pt modelId="{7B7F42F2-CA6F-4EE5-BEE2-22DC6E0E6244}" type="parTrans" cxnId="{92D54C00-030A-4D64-B9F9-558799B2923E}">
      <dgm:prSet/>
      <dgm:spPr/>
      <dgm:t>
        <a:bodyPr/>
        <a:lstStyle/>
        <a:p>
          <a:endParaRPr lang="ru-RU"/>
        </a:p>
      </dgm:t>
    </dgm:pt>
    <dgm:pt modelId="{78EE3B82-61E5-4A2F-8A00-9F58C481B5D8}">
      <dgm:prSet phldrT="[Текст]" custT="1"/>
      <dgm:spPr/>
      <dgm:t>
        <a:bodyPr/>
        <a:lstStyle/>
        <a:p>
          <a:r>
            <a:rPr lang="ru-RU" sz="1600" i="1" dirty="0" smtClean="0"/>
            <a:t> живут в сельской местности</a:t>
          </a:r>
          <a:endParaRPr lang="ru-RU" sz="1600" dirty="0"/>
        </a:p>
      </dgm:t>
    </dgm:pt>
    <dgm:pt modelId="{BE14910F-6CB9-47BC-8C72-1F485A85E96C}" type="parTrans" cxnId="{6D65159E-9EDD-4FD3-BEEF-AA564A653240}">
      <dgm:prSet/>
      <dgm:spPr/>
      <dgm:t>
        <a:bodyPr/>
        <a:lstStyle/>
        <a:p>
          <a:endParaRPr lang="ru-RU"/>
        </a:p>
      </dgm:t>
    </dgm:pt>
    <dgm:pt modelId="{DBFA2DBD-D17C-4C97-8FC9-20D5BB7B5305}" type="sibTrans" cxnId="{6D65159E-9EDD-4FD3-BEEF-AA564A653240}">
      <dgm:prSet/>
      <dgm:spPr/>
      <dgm:t>
        <a:bodyPr/>
        <a:lstStyle/>
        <a:p>
          <a:endParaRPr lang="ru-RU"/>
        </a:p>
      </dgm:t>
    </dgm:pt>
    <dgm:pt modelId="{680C43EC-80C6-470B-B6F3-D3D92DADE371}">
      <dgm:prSet phldrT="[Текст]" custT="1"/>
      <dgm:spPr/>
      <dgm:t>
        <a:bodyPr/>
        <a:lstStyle/>
        <a:p>
          <a:r>
            <a:rPr lang="ru-RU" sz="1600" i="1" dirty="0" smtClean="0"/>
            <a:t>стараются не рисковать</a:t>
          </a:r>
          <a:endParaRPr lang="ru-RU" sz="1600" dirty="0"/>
        </a:p>
      </dgm:t>
    </dgm:pt>
    <dgm:pt modelId="{0FACF425-FABB-481C-8DF5-9A4B2F47E8FF}" type="parTrans" cxnId="{4AEA6456-9422-45D1-A272-FDDE5EE68524}">
      <dgm:prSet/>
      <dgm:spPr/>
      <dgm:t>
        <a:bodyPr/>
        <a:lstStyle/>
        <a:p>
          <a:endParaRPr lang="ru-RU"/>
        </a:p>
      </dgm:t>
    </dgm:pt>
    <dgm:pt modelId="{2425D2E6-3B93-464A-8AD7-4ABB725D876E}" type="sibTrans" cxnId="{4AEA6456-9422-45D1-A272-FDDE5EE68524}">
      <dgm:prSet/>
      <dgm:spPr/>
      <dgm:t>
        <a:bodyPr/>
        <a:lstStyle/>
        <a:p>
          <a:endParaRPr lang="ru-RU"/>
        </a:p>
      </dgm:t>
    </dgm:pt>
    <dgm:pt modelId="{B07BD4BB-8C54-455D-8AB2-815440C0B7F5}">
      <dgm:prSet/>
      <dgm:spPr/>
      <dgm:t>
        <a:bodyPr/>
        <a:lstStyle/>
        <a:p>
          <a:endParaRPr lang="ru-RU" sz="500" dirty="0"/>
        </a:p>
      </dgm:t>
    </dgm:pt>
    <dgm:pt modelId="{0B363457-2E75-4473-A2D4-41A6A8739156}" type="parTrans" cxnId="{B8B72DFC-C236-47F4-BF3D-ABD71A77D8E8}">
      <dgm:prSet/>
      <dgm:spPr/>
      <dgm:t>
        <a:bodyPr/>
        <a:lstStyle/>
        <a:p>
          <a:endParaRPr lang="ru-RU"/>
        </a:p>
      </dgm:t>
    </dgm:pt>
    <dgm:pt modelId="{2C7AFC20-5D86-4675-8BEE-6C972E5BC0EA}" type="sibTrans" cxnId="{B8B72DFC-C236-47F4-BF3D-ABD71A77D8E8}">
      <dgm:prSet/>
      <dgm:spPr/>
      <dgm:t>
        <a:bodyPr/>
        <a:lstStyle/>
        <a:p>
          <a:endParaRPr lang="ru-RU"/>
        </a:p>
      </dgm:t>
    </dgm:pt>
    <dgm:pt modelId="{D6C3628D-B525-4C06-B873-E4FF033BB8C7}">
      <dgm:prSet phldrT="[Текст]" custT="1"/>
      <dgm:spPr/>
      <dgm:t>
        <a:bodyPr/>
        <a:lstStyle/>
        <a:p>
          <a:r>
            <a:rPr lang="ru-RU" sz="1800" i="1" dirty="0" smtClean="0"/>
            <a:t>не одобряют </a:t>
          </a:r>
          <a:r>
            <a:rPr lang="ru-RU" sz="1800" i="1" dirty="0" err="1" smtClean="0"/>
            <a:t>суперноваторов</a:t>
          </a:r>
          <a:r>
            <a:rPr lang="ru-RU" sz="1800" i="1" dirty="0" smtClean="0"/>
            <a:t> и новаторов, охотно подражают обыкновенным.</a:t>
          </a:r>
          <a:endParaRPr lang="ru-RU" sz="1800" dirty="0"/>
        </a:p>
      </dgm:t>
    </dgm:pt>
    <dgm:pt modelId="{17924602-6828-4FC3-82E4-46BB09C18054}" type="parTrans" cxnId="{0A451562-9467-4CDD-9087-AB73FEE616D5}">
      <dgm:prSet/>
      <dgm:spPr/>
      <dgm:t>
        <a:bodyPr/>
        <a:lstStyle/>
        <a:p>
          <a:endParaRPr lang="ru-RU"/>
        </a:p>
      </dgm:t>
    </dgm:pt>
    <dgm:pt modelId="{49817E69-84A9-4C6A-840E-B5AD453ED065}" type="sibTrans" cxnId="{0A451562-9467-4CDD-9087-AB73FEE616D5}">
      <dgm:prSet/>
      <dgm:spPr/>
      <dgm:t>
        <a:bodyPr/>
        <a:lstStyle/>
        <a:p>
          <a:endParaRPr lang="ru-RU"/>
        </a:p>
      </dgm:t>
    </dgm:pt>
    <dgm:pt modelId="{5BEFB696-1C8B-43EA-A706-A65A804B1895}">
      <dgm:prSet phldrT="[Текст]" custT="1"/>
      <dgm:spPr/>
      <dgm:t>
        <a:bodyPr/>
        <a:lstStyle/>
        <a:p>
          <a:r>
            <a:rPr lang="ru-RU" sz="1800" i="1" dirty="0" smtClean="0"/>
            <a:t>пожилые люди, лица с невысоким доходом и </a:t>
          </a:r>
          <a:r>
            <a:rPr lang="ru-RU" sz="1800" i="1" dirty="0" err="1" smtClean="0"/>
            <a:t>непрестижной</a:t>
          </a:r>
          <a:r>
            <a:rPr lang="ru-RU" sz="1800" i="1" dirty="0" smtClean="0"/>
            <a:t> работой</a:t>
          </a:r>
          <a:endParaRPr lang="ru-RU" sz="1800" dirty="0"/>
        </a:p>
      </dgm:t>
    </dgm:pt>
    <dgm:pt modelId="{76702401-8E61-4741-8983-1058A0D7EAF5}" type="parTrans" cxnId="{F4E2E58A-DAD4-4311-823F-2F448090800A}">
      <dgm:prSet/>
      <dgm:spPr/>
      <dgm:t>
        <a:bodyPr/>
        <a:lstStyle/>
        <a:p>
          <a:endParaRPr lang="ru-RU"/>
        </a:p>
      </dgm:t>
    </dgm:pt>
    <dgm:pt modelId="{4060F1A3-94DC-4A02-A42F-AF279D9519BA}" type="sibTrans" cxnId="{F4E2E58A-DAD4-4311-823F-2F448090800A}">
      <dgm:prSet/>
      <dgm:spPr/>
      <dgm:t>
        <a:bodyPr/>
        <a:lstStyle/>
        <a:p>
          <a:endParaRPr lang="ru-RU"/>
        </a:p>
      </dgm:t>
    </dgm:pt>
    <dgm:pt modelId="{3054C057-4BDF-40BE-84C6-1DA88C003B03}" type="pres">
      <dgm:prSet presAssocID="{6E98A845-1E12-49FD-8CB1-F5BD501F4F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9ADE1D-6D9E-4BD2-943B-191B3A4CD73E}" type="pres">
      <dgm:prSet presAssocID="{1F295AAA-8437-43B5-A9DD-72ED04F052B6}" presName="composite" presStyleCnt="0"/>
      <dgm:spPr/>
    </dgm:pt>
    <dgm:pt modelId="{80CF7E65-8062-47A4-86D4-38E58F76B74F}" type="pres">
      <dgm:prSet presAssocID="{1F295AAA-8437-43B5-A9DD-72ED04F052B6}" presName="parTx" presStyleLbl="alignNode1" presStyleIdx="0" presStyleCnt="4" custScaleX="126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A5ABE-4997-4E19-BE43-5C99A6A479FA}" type="pres">
      <dgm:prSet presAssocID="{1F295AAA-8437-43B5-A9DD-72ED04F052B6}" presName="desTx" presStyleLbl="alignAccFollowNode1" presStyleIdx="0" presStyleCnt="4" custScaleX="119735" custLinFactNeighborX="-180" custLinFactNeighborY="1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F5E05-6AD4-478A-BCCE-861C16EBBBF9}" type="pres">
      <dgm:prSet presAssocID="{6CD80A54-7CFE-4D83-9E69-FD0CFE3ABFB3}" presName="space" presStyleCnt="0"/>
      <dgm:spPr/>
    </dgm:pt>
    <dgm:pt modelId="{552F0D02-1D03-43B1-85C9-1398D39263CB}" type="pres">
      <dgm:prSet presAssocID="{D8BC0C69-23A7-41DF-AAF0-CD67F5A8690A}" presName="composite" presStyleCnt="0"/>
      <dgm:spPr/>
    </dgm:pt>
    <dgm:pt modelId="{A99A64FE-0619-40CF-B1FD-EDBDFE1419A0}" type="pres">
      <dgm:prSet presAssocID="{D8BC0C69-23A7-41DF-AAF0-CD67F5A8690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27CEC-9A80-49D3-A591-0C42CC8AF486}" type="pres">
      <dgm:prSet presAssocID="{D8BC0C69-23A7-41DF-AAF0-CD67F5A8690A}" presName="desTx" presStyleLbl="alignAccFollowNode1" presStyleIdx="1" presStyleCnt="4" custScaleX="135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2A3A1-345B-49E7-9BC3-7ACFFE983912}" type="pres">
      <dgm:prSet presAssocID="{AFC2261C-3C6F-40A3-952B-B1CFB372AC14}" presName="space" presStyleCnt="0"/>
      <dgm:spPr/>
    </dgm:pt>
    <dgm:pt modelId="{356856EB-89AD-42BC-9970-E3139E8636DE}" type="pres">
      <dgm:prSet presAssocID="{802453E2-CFF0-4B67-BC0F-8FE3E5E8E28E}" presName="composite" presStyleCnt="0"/>
      <dgm:spPr/>
    </dgm:pt>
    <dgm:pt modelId="{E5364C4F-365A-4496-A187-270367926D8C}" type="pres">
      <dgm:prSet presAssocID="{802453E2-CFF0-4B67-BC0F-8FE3E5E8E28E}" presName="parTx" presStyleLbl="alignNode1" presStyleIdx="2" presStyleCnt="4" custScaleX="1308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2F15F-4CB4-4825-A775-7F7C5FD5C801}" type="pres">
      <dgm:prSet presAssocID="{802453E2-CFF0-4B67-BC0F-8FE3E5E8E28E}" presName="desTx" presStyleLbl="alignAccFollowNode1" presStyleIdx="2" presStyleCnt="4" custScaleX="112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34912-83CE-4A29-90FF-D78B61832E72}" type="pres">
      <dgm:prSet presAssocID="{E07DB856-02A4-4766-A648-A932FF40578C}" presName="space" presStyleCnt="0"/>
      <dgm:spPr/>
    </dgm:pt>
    <dgm:pt modelId="{E2D81915-4E86-4DA8-8495-03B9043144C9}" type="pres">
      <dgm:prSet presAssocID="{EED84FC5-0410-44DA-86D6-07D080A10E1D}" presName="composite" presStyleCnt="0"/>
      <dgm:spPr/>
    </dgm:pt>
    <dgm:pt modelId="{FA06361C-ABC9-49CD-A22B-F65865098059}" type="pres">
      <dgm:prSet presAssocID="{EED84FC5-0410-44DA-86D6-07D080A10E1D}" presName="parTx" presStyleLbl="alignNode1" presStyleIdx="3" presStyleCnt="4" custScaleX="1200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37BA8-675E-4FA4-B999-972D5386CD6F}" type="pres">
      <dgm:prSet presAssocID="{EED84FC5-0410-44DA-86D6-07D080A10E1D}" presName="desTx" presStyleLbl="alignAccFollowNode1" presStyleIdx="3" presStyleCnt="4" custScaleX="146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7EABC5-7119-4A20-B076-295A84555630}" type="presOf" srcId="{D6C3628D-B525-4C06-B873-E4FF033BB8C7}" destId="{ECF37BA8-675E-4FA4-B999-972D5386CD6F}" srcOrd="0" destOrd="1" presId="urn:microsoft.com/office/officeart/2005/8/layout/hList1"/>
    <dgm:cxn modelId="{764AEEAD-B532-4038-8150-51426D599E28}" srcId="{6E98A845-1E12-49FD-8CB1-F5BD501F4F40}" destId="{D8BC0C69-23A7-41DF-AAF0-CD67F5A8690A}" srcOrd="1" destOrd="0" parTransId="{FAE0C4E0-54FF-4437-8256-9C350D1CFFBB}" sibTransId="{AFC2261C-3C6F-40A3-952B-B1CFB372AC14}"/>
    <dgm:cxn modelId="{4AEA6456-9422-45D1-A272-FDDE5EE68524}" srcId="{802453E2-CFF0-4B67-BC0F-8FE3E5E8E28E}" destId="{680C43EC-80C6-470B-B6F3-D3D92DADE371}" srcOrd="1" destOrd="0" parTransId="{0FACF425-FABB-481C-8DF5-9A4B2F47E8FF}" sibTransId="{2425D2E6-3B93-464A-8AD7-4ABB725D876E}"/>
    <dgm:cxn modelId="{A2059A15-636B-487A-91EE-AB35C916236A}" type="presOf" srcId="{D8BC0C69-23A7-41DF-AAF0-CD67F5A8690A}" destId="{A99A64FE-0619-40CF-B1FD-EDBDFE1419A0}" srcOrd="0" destOrd="0" presId="urn:microsoft.com/office/officeart/2005/8/layout/hList1"/>
    <dgm:cxn modelId="{72CC3750-5133-4EC6-8B49-D6E8E7CA1DFC}" type="presOf" srcId="{B07BD4BB-8C54-455D-8AB2-815440C0B7F5}" destId="{ECF37BA8-675E-4FA4-B999-972D5386CD6F}" srcOrd="0" destOrd="0" presId="urn:microsoft.com/office/officeart/2005/8/layout/hList1"/>
    <dgm:cxn modelId="{0A451562-9467-4CDD-9087-AB73FEE616D5}" srcId="{EED84FC5-0410-44DA-86D6-07D080A10E1D}" destId="{D6C3628D-B525-4C06-B873-E4FF033BB8C7}" srcOrd="1" destOrd="0" parTransId="{17924602-6828-4FC3-82E4-46BB09C18054}" sibTransId="{49817E69-84A9-4C6A-840E-B5AD453ED065}"/>
    <dgm:cxn modelId="{431B1264-AA99-4BD5-9081-CB718DF6B5F5}" type="presOf" srcId="{EC5F06CF-8F2D-4A0C-889D-1FA85FA5CCE0}" destId="{3EDA5ABE-4997-4E19-BE43-5C99A6A479FA}" srcOrd="0" destOrd="1" presId="urn:microsoft.com/office/officeart/2005/8/layout/hList1"/>
    <dgm:cxn modelId="{1348F8B1-D5F5-4733-9EC5-3BA130F5CCFC}" type="presOf" srcId="{5BEFB696-1C8B-43EA-A706-A65A804B1895}" destId="{ECF37BA8-675E-4FA4-B999-972D5386CD6F}" srcOrd="0" destOrd="2" presId="urn:microsoft.com/office/officeart/2005/8/layout/hList1"/>
    <dgm:cxn modelId="{6D65159E-9EDD-4FD3-BEEF-AA564A653240}" srcId="{802453E2-CFF0-4B67-BC0F-8FE3E5E8E28E}" destId="{78EE3B82-61E5-4A2F-8A00-9F58C481B5D8}" srcOrd="0" destOrd="0" parTransId="{BE14910F-6CB9-47BC-8C72-1F485A85E96C}" sibTransId="{DBFA2DBD-D17C-4C97-8FC9-20D5BB7B5305}"/>
    <dgm:cxn modelId="{4CEF170B-8461-4244-AF6F-3A7CEC88AF00}" srcId="{D8BC0C69-23A7-41DF-AAF0-CD67F5A8690A}" destId="{C3C99970-DBFB-49CF-AC5F-43AA1ADA7DBD}" srcOrd="1" destOrd="0" parTransId="{2BCC36E7-1639-4559-B09E-E72A2F7E1E0C}" sibTransId="{A06C68EC-6A3E-4156-B555-1A9A9242BAB7}"/>
    <dgm:cxn modelId="{92D54C00-030A-4D64-B9F9-558799B2923E}" srcId="{1F295AAA-8437-43B5-A9DD-72ED04F052B6}" destId="{4412D13E-F308-41C0-8D56-AF586A2B37F5}" srcOrd="0" destOrd="0" parTransId="{7B7F42F2-CA6F-4EE5-BEE2-22DC6E0E6244}" sibTransId="{62037E6A-DCEF-4957-A834-89AE1F45735A}"/>
    <dgm:cxn modelId="{04C45E45-35C1-4CC9-BB44-AF7DE69DDB78}" type="presOf" srcId="{4412D13E-F308-41C0-8D56-AF586A2B37F5}" destId="{3EDA5ABE-4997-4E19-BE43-5C99A6A479FA}" srcOrd="0" destOrd="0" presId="urn:microsoft.com/office/officeart/2005/8/layout/hList1"/>
    <dgm:cxn modelId="{382C147E-1873-46A3-8836-D77D34BEE093}" srcId="{6E98A845-1E12-49FD-8CB1-F5BD501F4F40}" destId="{1F295AAA-8437-43B5-A9DD-72ED04F052B6}" srcOrd="0" destOrd="0" parTransId="{609F25F3-E325-42D3-B614-BA2AEE802823}" sibTransId="{6CD80A54-7CFE-4D83-9E69-FD0CFE3ABFB3}"/>
    <dgm:cxn modelId="{DA844CC7-1501-42FE-B14D-3DAF504F8182}" type="presOf" srcId="{C3C99970-DBFB-49CF-AC5F-43AA1ADA7DBD}" destId="{50427CEC-9A80-49D3-A591-0C42CC8AF486}" srcOrd="0" destOrd="1" presId="urn:microsoft.com/office/officeart/2005/8/layout/hList1"/>
    <dgm:cxn modelId="{F4E2E58A-DAD4-4311-823F-2F448090800A}" srcId="{EED84FC5-0410-44DA-86D6-07D080A10E1D}" destId="{5BEFB696-1C8B-43EA-A706-A65A804B1895}" srcOrd="2" destOrd="0" parTransId="{76702401-8E61-4741-8983-1058A0D7EAF5}" sibTransId="{4060F1A3-94DC-4A02-A42F-AF279D9519BA}"/>
    <dgm:cxn modelId="{828C891F-6279-4B1A-B270-0A01017AFC7A}" type="presOf" srcId="{802453E2-CFF0-4B67-BC0F-8FE3E5E8E28E}" destId="{E5364C4F-365A-4496-A187-270367926D8C}" srcOrd="0" destOrd="0" presId="urn:microsoft.com/office/officeart/2005/8/layout/hList1"/>
    <dgm:cxn modelId="{B20DAC65-3E2F-4084-8D4D-43380B6DF37B}" srcId="{6E98A845-1E12-49FD-8CB1-F5BD501F4F40}" destId="{EED84FC5-0410-44DA-86D6-07D080A10E1D}" srcOrd="3" destOrd="0" parTransId="{274B9F14-D20C-4539-8D40-7E6C5B618F0A}" sibTransId="{6CD2C201-5E61-472C-A66F-BAE0B1279516}"/>
    <dgm:cxn modelId="{897FD5A4-3B2D-42A9-86C8-155347F133E5}" type="presOf" srcId="{78EE3B82-61E5-4A2F-8A00-9F58C481B5D8}" destId="{CAF2F15F-4CB4-4825-A775-7F7C5FD5C801}" srcOrd="0" destOrd="0" presId="urn:microsoft.com/office/officeart/2005/8/layout/hList1"/>
    <dgm:cxn modelId="{C556B066-E7A3-4F28-A687-640864B7EFCC}" type="presOf" srcId="{680C43EC-80C6-470B-B6F3-D3D92DADE371}" destId="{CAF2F15F-4CB4-4825-A775-7F7C5FD5C801}" srcOrd="0" destOrd="1" presId="urn:microsoft.com/office/officeart/2005/8/layout/hList1"/>
    <dgm:cxn modelId="{283B3CDB-C844-44D4-B2AA-6D24C56B8574}" type="presOf" srcId="{1F295AAA-8437-43B5-A9DD-72ED04F052B6}" destId="{80CF7E65-8062-47A4-86D4-38E58F76B74F}" srcOrd="0" destOrd="0" presId="urn:microsoft.com/office/officeart/2005/8/layout/hList1"/>
    <dgm:cxn modelId="{36849C66-7128-49E3-A0BC-954C1A769FA5}" type="presOf" srcId="{EED84FC5-0410-44DA-86D6-07D080A10E1D}" destId="{FA06361C-ABC9-49CD-A22B-F65865098059}" srcOrd="0" destOrd="0" presId="urn:microsoft.com/office/officeart/2005/8/layout/hList1"/>
    <dgm:cxn modelId="{50D446CF-09E0-4F0F-98C6-7B2CD27599E7}" srcId="{D8BC0C69-23A7-41DF-AAF0-CD67F5A8690A}" destId="{35F0F998-2586-4980-B836-313321AFB538}" srcOrd="0" destOrd="0" parTransId="{9016C94B-01BC-4D76-9539-298A1292F3CA}" sibTransId="{562324B8-5413-4D65-994A-84B9974F3AD9}"/>
    <dgm:cxn modelId="{4C2308A2-CB32-41CC-9E6B-BAADCB77B4D5}" type="presOf" srcId="{35F0F998-2586-4980-B836-313321AFB538}" destId="{50427CEC-9A80-49D3-A591-0C42CC8AF486}" srcOrd="0" destOrd="0" presId="urn:microsoft.com/office/officeart/2005/8/layout/hList1"/>
    <dgm:cxn modelId="{B8B72DFC-C236-47F4-BF3D-ABD71A77D8E8}" srcId="{EED84FC5-0410-44DA-86D6-07D080A10E1D}" destId="{B07BD4BB-8C54-455D-8AB2-815440C0B7F5}" srcOrd="0" destOrd="0" parTransId="{0B363457-2E75-4473-A2D4-41A6A8739156}" sibTransId="{2C7AFC20-5D86-4675-8BEE-6C972E5BC0EA}"/>
    <dgm:cxn modelId="{5DE49F8E-57FD-499F-9544-78A499346982}" type="presOf" srcId="{6E98A845-1E12-49FD-8CB1-F5BD501F4F40}" destId="{3054C057-4BDF-40BE-84C6-1DA88C003B03}" srcOrd="0" destOrd="0" presId="urn:microsoft.com/office/officeart/2005/8/layout/hList1"/>
    <dgm:cxn modelId="{C4B11E0D-65EB-4410-ADB1-37642B0B0DD8}" srcId="{1F295AAA-8437-43B5-A9DD-72ED04F052B6}" destId="{EC5F06CF-8F2D-4A0C-889D-1FA85FA5CCE0}" srcOrd="1" destOrd="0" parTransId="{2C4662A2-D302-432E-ADFA-192B0CCAB898}" sibTransId="{90A6905B-1777-41AF-A5FB-D671B665B435}"/>
    <dgm:cxn modelId="{B2DCED35-5E4D-4FDF-8266-B8B15D256215}" srcId="{6E98A845-1E12-49FD-8CB1-F5BD501F4F40}" destId="{802453E2-CFF0-4B67-BC0F-8FE3E5E8E28E}" srcOrd="2" destOrd="0" parTransId="{3BD07B06-B215-4098-B114-174519959D6C}" sibTransId="{E07DB856-02A4-4766-A648-A932FF40578C}"/>
    <dgm:cxn modelId="{E125B31F-2AF8-418A-821C-BDD34B78F8C6}" type="presParOf" srcId="{3054C057-4BDF-40BE-84C6-1DA88C003B03}" destId="{BD9ADE1D-6D9E-4BD2-943B-191B3A4CD73E}" srcOrd="0" destOrd="0" presId="urn:microsoft.com/office/officeart/2005/8/layout/hList1"/>
    <dgm:cxn modelId="{0A912CED-8681-4721-ABEA-D1EB8EFFE225}" type="presParOf" srcId="{BD9ADE1D-6D9E-4BD2-943B-191B3A4CD73E}" destId="{80CF7E65-8062-47A4-86D4-38E58F76B74F}" srcOrd="0" destOrd="0" presId="urn:microsoft.com/office/officeart/2005/8/layout/hList1"/>
    <dgm:cxn modelId="{973EF96C-A22C-4EE2-A15E-26EC227DB690}" type="presParOf" srcId="{BD9ADE1D-6D9E-4BD2-943B-191B3A4CD73E}" destId="{3EDA5ABE-4997-4E19-BE43-5C99A6A479FA}" srcOrd="1" destOrd="0" presId="urn:microsoft.com/office/officeart/2005/8/layout/hList1"/>
    <dgm:cxn modelId="{912AFB63-9803-4D41-B796-E0499EABA25B}" type="presParOf" srcId="{3054C057-4BDF-40BE-84C6-1DA88C003B03}" destId="{446F5E05-6AD4-478A-BCCE-861C16EBBBF9}" srcOrd="1" destOrd="0" presId="urn:microsoft.com/office/officeart/2005/8/layout/hList1"/>
    <dgm:cxn modelId="{802C0688-EDC5-4351-ADEC-2DFD68D76D1B}" type="presParOf" srcId="{3054C057-4BDF-40BE-84C6-1DA88C003B03}" destId="{552F0D02-1D03-43B1-85C9-1398D39263CB}" srcOrd="2" destOrd="0" presId="urn:microsoft.com/office/officeart/2005/8/layout/hList1"/>
    <dgm:cxn modelId="{C6243DF3-AFED-4E05-A04A-4127F7768790}" type="presParOf" srcId="{552F0D02-1D03-43B1-85C9-1398D39263CB}" destId="{A99A64FE-0619-40CF-B1FD-EDBDFE1419A0}" srcOrd="0" destOrd="0" presId="urn:microsoft.com/office/officeart/2005/8/layout/hList1"/>
    <dgm:cxn modelId="{DEAF8791-7AD3-4256-97D8-3585B324124F}" type="presParOf" srcId="{552F0D02-1D03-43B1-85C9-1398D39263CB}" destId="{50427CEC-9A80-49D3-A591-0C42CC8AF486}" srcOrd="1" destOrd="0" presId="urn:microsoft.com/office/officeart/2005/8/layout/hList1"/>
    <dgm:cxn modelId="{50245D0A-CAB5-4912-A6D6-8EE7D77892AF}" type="presParOf" srcId="{3054C057-4BDF-40BE-84C6-1DA88C003B03}" destId="{4FE2A3A1-345B-49E7-9BC3-7ACFFE983912}" srcOrd="3" destOrd="0" presId="urn:microsoft.com/office/officeart/2005/8/layout/hList1"/>
    <dgm:cxn modelId="{F0501AD5-9F0B-4720-9A5D-010E4FF40DA7}" type="presParOf" srcId="{3054C057-4BDF-40BE-84C6-1DA88C003B03}" destId="{356856EB-89AD-42BC-9970-E3139E8636DE}" srcOrd="4" destOrd="0" presId="urn:microsoft.com/office/officeart/2005/8/layout/hList1"/>
    <dgm:cxn modelId="{2EACA3EE-9173-43ED-8FF7-F563F89E8B68}" type="presParOf" srcId="{356856EB-89AD-42BC-9970-E3139E8636DE}" destId="{E5364C4F-365A-4496-A187-270367926D8C}" srcOrd="0" destOrd="0" presId="urn:microsoft.com/office/officeart/2005/8/layout/hList1"/>
    <dgm:cxn modelId="{76E6BB2B-796E-4D11-9F41-8E430179A280}" type="presParOf" srcId="{356856EB-89AD-42BC-9970-E3139E8636DE}" destId="{CAF2F15F-4CB4-4825-A775-7F7C5FD5C801}" srcOrd="1" destOrd="0" presId="urn:microsoft.com/office/officeart/2005/8/layout/hList1"/>
    <dgm:cxn modelId="{C1F674A4-3871-4100-80E4-5E34FF4A8024}" type="presParOf" srcId="{3054C057-4BDF-40BE-84C6-1DA88C003B03}" destId="{2D934912-83CE-4A29-90FF-D78B61832E72}" srcOrd="5" destOrd="0" presId="urn:microsoft.com/office/officeart/2005/8/layout/hList1"/>
    <dgm:cxn modelId="{C1765919-4813-4BCF-95F3-7E33939AC82E}" type="presParOf" srcId="{3054C057-4BDF-40BE-84C6-1DA88C003B03}" destId="{E2D81915-4E86-4DA8-8495-03B9043144C9}" srcOrd="6" destOrd="0" presId="urn:microsoft.com/office/officeart/2005/8/layout/hList1"/>
    <dgm:cxn modelId="{FB439A8B-A4FE-4D59-8110-70390B31FFF7}" type="presParOf" srcId="{E2D81915-4E86-4DA8-8495-03B9043144C9}" destId="{FA06361C-ABC9-49CD-A22B-F65865098059}" srcOrd="0" destOrd="0" presId="urn:microsoft.com/office/officeart/2005/8/layout/hList1"/>
    <dgm:cxn modelId="{074D2DEF-4D65-4B09-A3CE-C45DBEA92057}" type="presParOf" srcId="{E2D81915-4E86-4DA8-8495-03B9043144C9}" destId="{ECF37BA8-675E-4FA4-B999-972D5386CD6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56728-D2B7-45E7-A8FF-123386047187}">
      <dsp:nvSpPr>
        <dsp:cNvPr id="0" name=""/>
        <dsp:cNvSpPr/>
      </dsp:nvSpPr>
      <dsp:spPr>
        <a:xfrm>
          <a:off x="11046" y="1476989"/>
          <a:ext cx="2220500" cy="1332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cap="all" dirty="0" smtClean="0">
              <a:ln w="0"/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cs typeface="Calibri" pitchFamily="34" charset="0"/>
            </a:rPr>
            <a:t>Если нет возможностей для финансирования бизнеса</a:t>
          </a:r>
          <a:endParaRPr lang="ru-RU" sz="1400" b="1" kern="1200" dirty="0">
            <a:latin typeface="Calibri" pitchFamily="34" charset="0"/>
            <a:cs typeface="Calibri" pitchFamily="34" charset="0"/>
          </a:endParaRPr>
        </a:p>
      </dsp:txBody>
      <dsp:txXfrm>
        <a:off x="50068" y="1516011"/>
        <a:ext cx="2142456" cy="1254256"/>
      </dsp:txXfrm>
    </dsp:sp>
    <dsp:sp modelId="{A230F1E6-0C43-47B0-9B59-0C657BE47E5C}">
      <dsp:nvSpPr>
        <dsp:cNvPr id="0" name=""/>
        <dsp:cNvSpPr/>
      </dsp:nvSpPr>
      <dsp:spPr>
        <a:xfrm>
          <a:off x="2453596" y="1867797"/>
          <a:ext cx="470746" cy="550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latin typeface="+mn-lt"/>
          </a:endParaRPr>
        </a:p>
      </dsp:txBody>
      <dsp:txXfrm>
        <a:off x="2453596" y="1977934"/>
        <a:ext cx="329522" cy="330410"/>
      </dsp:txXfrm>
    </dsp:sp>
    <dsp:sp modelId="{0FF82C89-A9E9-44EE-B36A-8C98EC0FD1A0}">
      <dsp:nvSpPr>
        <dsp:cNvPr id="0" name=""/>
        <dsp:cNvSpPr/>
      </dsp:nvSpPr>
      <dsp:spPr>
        <a:xfrm>
          <a:off x="3119746" y="1476989"/>
          <a:ext cx="2220500" cy="1332300"/>
        </a:xfrm>
        <a:prstGeom prst="roundRect">
          <a:avLst>
            <a:gd name="adj" fmla="val 1000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>
              <a:latin typeface="Calibri" pitchFamily="34" charset="0"/>
              <a:cs typeface="Calibri" pitchFamily="34" charset="0"/>
            </a:rPr>
            <a:t>Создание товарищества</a:t>
          </a:r>
          <a:endParaRPr lang="ru-RU" sz="1800" b="1" i="1" kern="1200" dirty="0">
            <a:latin typeface="Calibri" pitchFamily="34" charset="0"/>
            <a:cs typeface="Calibri" pitchFamily="34" charset="0"/>
          </a:endParaRPr>
        </a:p>
      </dsp:txBody>
      <dsp:txXfrm>
        <a:off x="3158768" y="1516011"/>
        <a:ext cx="2142456" cy="1254256"/>
      </dsp:txXfrm>
    </dsp:sp>
    <dsp:sp modelId="{937BD979-6295-497F-A064-D82D9C2D93B5}">
      <dsp:nvSpPr>
        <dsp:cNvPr id="0" name=""/>
        <dsp:cNvSpPr/>
      </dsp:nvSpPr>
      <dsp:spPr>
        <a:xfrm>
          <a:off x="5562296" y="1867797"/>
          <a:ext cx="470746" cy="550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latin typeface="+mn-lt"/>
          </a:endParaRPr>
        </a:p>
      </dsp:txBody>
      <dsp:txXfrm>
        <a:off x="5562296" y="1977934"/>
        <a:ext cx="329522" cy="330410"/>
      </dsp:txXfrm>
    </dsp:sp>
    <dsp:sp modelId="{2562D01D-0FD1-45C5-AB30-7A568F47F203}">
      <dsp:nvSpPr>
        <dsp:cNvPr id="0" name=""/>
        <dsp:cNvSpPr/>
      </dsp:nvSpPr>
      <dsp:spPr>
        <a:xfrm>
          <a:off x="6228446" y="1402827"/>
          <a:ext cx="2190190" cy="1480624"/>
        </a:xfrm>
        <a:prstGeom prst="roundRect">
          <a:avLst>
            <a:gd name="adj" fmla="val 1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>
              <a:latin typeface="Calibri" pitchFamily="34" charset="0"/>
              <a:cs typeface="Calibri" pitchFamily="34" charset="0"/>
            </a:rPr>
            <a:t>Привлечение акционерногообщества</a:t>
          </a:r>
          <a:endParaRPr lang="ru-RU" sz="1800" b="1" i="1" kern="1200" dirty="0">
            <a:latin typeface="Calibri" pitchFamily="34" charset="0"/>
            <a:cs typeface="Calibri" pitchFamily="34" charset="0"/>
          </a:endParaRPr>
        </a:p>
      </dsp:txBody>
      <dsp:txXfrm>
        <a:off x="6271812" y="1446193"/>
        <a:ext cx="2103458" cy="1393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7629C-B22C-4E6B-BE68-E7B3AC6B12D3}">
      <dsp:nvSpPr>
        <dsp:cNvPr id="0" name=""/>
        <dsp:cNvSpPr/>
      </dsp:nvSpPr>
      <dsp:spPr>
        <a:xfrm>
          <a:off x="2102320" y="0"/>
          <a:ext cx="2510499" cy="1816105"/>
        </a:xfrm>
        <a:prstGeom prst="trapezoid">
          <a:avLst>
            <a:gd name="adj" fmla="val 69118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3200" b="1" i="1" kern="1200" dirty="0" smtClean="0"/>
        </a:p>
        <a:p>
          <a:pPr lvl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Топ  менеджер</a:t>
          </a:r>
          <a:endParaRPr lang="ru-RU" sz="3200" b="1" kern="1200" dirty="0"/>
        </a:p>
      </dsp:txBody>
      <dsp:txXfrm>
        <a:off x="2102320" y="0"/>
        <a:ext cx="2510499" cy="1816105"/>
      </dsp:txXfrm>
    </dsp:sp>
    <dsp:sp modelId="{8D847D8B-8D03-43F3-9641-CF19CE6F2743}">
      <dsp:nvSpPr>
        <dsp:cNvPr id="0" name=""/>
        <dsp:cNvSpPr/>
      </dsp:nvSpPr>
      <dsp:spPr>
        <a:xfrm>
          <a:off x="1168549" y="1816105"/>
          <a:ext cx="4378041" cy="1350987"/>
        </a:xfrm>
        <a:prstGeom prst="trapezoid">
          <a:avLst>
            <a:gd name="adj" fmla="val 69118"/>
          </a:avLst>
        </a:prstGeom>
        <a:gradFill rotWithShape="0">
          <a:gsLst>
            <a:gs pos="34000">
              <a:schemeClr val="accent2">
                <a:hueOff val="0"/>
                <a:satOff val="0"/>
                <a:lumOff val="0"/>
                <a:tint val="92000"/>
                <a:satMod val="170000"/>
                <a:alpha val="44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Менеджер среднего звена</a:t>
          </a:r>
          <a:endParaRPr lang="ru-RU" sz="3200" b="1" kern="1200" dirty="0"/>
        </a:p>
      </dsp:txBody>
      <dsp:txXfrm>
        <a:off x="1934706" y="1816105"/>
        <a:ext cx="2845727" cy="1350987"/>
      </dsp:txXfrm>
    </dsp:sp>
    <dsp:sp modelId="{9F84D564-080F-4767-B47A-0891D3787DE5}">
      <dsp:nvSpPr>
        <dsp:cNvPr id="0" name=""/>
        <dsp:cNvSpPr/>
      </dsp:nvSpPr>
      <dsp:spPr>
        <a:xfrm>
          <a:off x="0" y="3167093"/>
          <a:ext cx="6715140" cy="1690666"/>
        </a:xfrm>
        <a:prstGeom prst="trapezoid">
          <a:avLst>
            <a:gd name="adj" fmla="val 69118"/>
          </a:avLst>
        </a:prstGeom>
        <a:gradFill rotWithShape="0">
          <a:gsLst>
            <a:gs pos="34000">
              <a:schemeClr val="accent2">
                <a:hueOff val="0"/>
                <a:satOff val="0"/>
                <a:lumOff val="0"/>
                <a:tint val="92000"/>
                <a:satMod val="170000"/>
                <a:alpha val="26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Менеджер                      низшего  звена</a:t>
          </a:r>
          <a:endParaRPr lang="ru-RU" sz="3200" b="1" kern="1200" dirty="0"/>
        </a:p>
      </dsp:txBody>
      <dsp:txXfrm>
        <a:off x="1175149" y="3167093"/>
        <a:ext cx="4364841" cy="1690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F7E65-8062-47A4-86D4-38E58F76B74F}">
      <dsp:nvSpPr>
        <dsp:cNvPr id="0" name=""/>
        <dsp:cNvSpPr/>
      </dsp:nvSpPr>
      <dsp:spPr>
        <a:xfrm>
          <a:off x="5957" y="-309551"/>
          <a:ext cx="1951692" cy="6191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Суперноваторы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57" y="-309551"/>
        <a:ext cx="1951692" cy="619103"/>
      </dsp:txXfrm>
    </dsp:sp>
    <dsp:sp modelId="{3EDA5ABE-4997-4E19-BE43-5C99A6A479FA}">
      <dsp:nvSpPr>
        <dsp:cNvPr id="0" name=""/>
        <dsp:cNvSpPr/>
      </dsp:nvSpPr>
      <dsp:spPr>
        <a:xfrm>
          <a:off x="52413" y="309551"/>
          <a:ext cx="1853208" cy="292895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высокий доход, живут в городах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 охотно покупают новые товары</a:t>
          </a:r>
          <a:endParaRPr lang="ru-RU" sz="1800" kern="1200" dirty="0"/>
        </a:p>
      </dsp:txBody>
      <dsp:txXfrm>
        <a:off x="52413" y="309551"/>
        <a:ext cx="1853208" cy="2928958"/>
      </dsp:txXfrm>
    </dsp:sp>
    <dsp:sp modelId="{A99A64FE-0619-40CF-B1FD-EDBDFE1419A0}">
      <dsp:nvSpPr>
        <dsp:cNvPr id="0" name=""/>
        <dsp:cNvSpPr/>
      </dsp:nvSpPr>
      <dsp:spPr>
        <a:xfrm>
          <a:off x="2445632" y="-309551"/>
          <a:ext cx="1547758" cy="6191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Новаторы</a:t>
          </a:r>
          <a:r>
            <a:rPr lang="ru-RU" sz="1400" i="1" kern="1200" dirty="0" smtClean="0"/>
            <a:t>  </a:t>
          </a:r>
          <a:endParaRPr lang="ru-RU" sz="1400" kern="1200" dirty="0"/>
        </a:p>
      </dsp:txBody>
      <dsp:txXfrm>
        <a:off x="2445632" y="-309551"/>
        <a:ext cx="1547758" cy="619103"/>
      </dsp:txXfrm>
    </dsp:sp>
    <dsp:sp modelId="{50427CEC-9A80-49D3-A591-0C42CC8AF486}">
      <dsp:nvSpPr>
        <dsp:cNvPr id="0" name=""/>
        <dsp:cNvSpPr/>
      </dsp:nvSpPr>
      <dsp:spPr>
        <a:xfrm>
          <a:off x="2174124" y="309551"/>
          <a:ext cx="2090773" cy="292895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состоятельные люди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 с меньшей склонностью к риску</a:t>
          </a:r>
          <a:endParaRPr lang="ru-RU" sz="1600" kern="1200" dirty="0"/>
        </a:p>
      </dsp:txBody>
      <dsp:txXfrm>
        <a:off x="2174124" y="309551"/>
        <a:ext cx="2090773" cy="2928958"/>
      </dsp:txXfrm>
    </dsp:sp>
    <dsp:sp modelId="{E5364C4F-365A-4496-A187-270367926D8C}">
      <dsp:nvSpPr>
        <dsp:cNvPr id="0" name=""/>
        <dsp:cNvSpPr/>
      </dsp:nvSpPr>
      <dsp:spPr>
        <a:xfrm>
          <a:off x="4481372" y="-309551"/>
          <a:ext cx="2025411" cy="6191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Обыкновенные</a:t>
          </a:r>
          <a:r>
            <a:rPr lang="ru-RU" sz="16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   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481372" y="-309551"/>
        <a:ext cx="2025411" cy="619103"/>
      </dsp:txXfrm>
    </dsp:sp>
    <dsp:sp modelId="{CAF2F15F-4CB4-4825-A775-7F7C5FD5C801}">
      <dsp:nvSpPr>
        <dsp:cNvPr id="0" name=""/>
        <dsp:cNvSpPr/>
      </dsp:nvSpPr>
      <dsp:spPr>
        <a:xfrm>
          <a:off x="4624873" y="309551"/>
          <a:ext cx="1738411" cy="292895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 живут в сельской местности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/>
            <a:t>стараются не рисковать</a:t>
          </a:r>
          <a:endParaRPr lang="ru-RU" sz="1600" kern="1200" dirty="0"/>
        </a:p>
      </dsp:txBody>
      <dsp:txXfrm>
        <a:off x="4624873" y="309551"/>
        <a:ext cx="1738411" cy="2928958"/>
      </dsp:txXfrm>
    </dsp:sp>
    <dsp:sp modelId="{FA06361C-ABC9-49CD-A22B-F65865098059}">
      <dsp:nvSpPr>
        <dsp:cNvPr id="0" name=""/>
        <dsp:cNvSpPr/>
      </dsp:nvSpPr>
      <dsp:spPr>
        <a:xfrm>
          <a:off x="6930511" y="-309551"/>
          <a:ext cx="1857433" cy="6191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Консерваторы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930511" y="-309551"/>
        <a:ext cx="1857433" cy="619103"/>
      </dsp:txXfrm>
    </dsp:sp>
    <dsp:sp modelId="{ECF37BA8-675E-4FA4-B999-972D5386CD6F}">
      <dsp:nvSpPr>
        <dsp:cNvPr id="0" name=""/>
        <dsp:cNvSpPr/>
      </dsp:nvSpPr>
      <dsp:spPr>
        <a:xfrm>
          <a:off x="6723259" y="309551"/>
          <a:ext cx="2271938" cy="292895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не одобряют </a:t>
          </a:r>
          <a:r>
            <a:rPr lang="ru-RU" sz="1800" i="1" kern="1200" dirty="0" err="1" smtClean="0"/>
            <a:t>суперноваторов</a:t>
          </a:r>
          <a:r>
            <a:rPr lang="ru-RU" sz="1800" i="1" kern="1200" dirty="0" smtClean="0"/>
            <a:t> и новаторов, охотно подражают обыкновенным.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пожилые люди, лица с невысоким доходом и </a:t>
          </a:r>
          <a:r>
            <a:rPr lang="ru-RU" sz="1800" i="1" kern="1200" dirty="0" err="1" smtClean="0"/>
            <a:t>непрестижной</a:t>
          </a:r>
          <a:r>
            <a:rPr lang="ru-RU" sz="1800" i="1" kern="1200" dirty="0" smtClean="0"/>
            <a:t> работой</a:t>
          </a:r>
          <a:endParaRPr lang="ru-RU" sz="1800" kern="1200" dirty="0"/>
        </a:p>
      </dsp:txBody>
      <dsp:txXfrm>
        <a:off x="6723259" y="309551"/>
        <a:ext cx="2271938" cy="292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A5B6CF-AFC1-46A6-A94A-50BC21B154B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ED59F6-B583-40EB-A9F2-E152E5BFC4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714488"/>
            <a:ext cx="7406640" cy="1472184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Слагаемые успеха в бизнесе</a:t>
            </a:r>
            <a:endParaRPr lang="ru-RU" sz="4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5715016"/>
            <a:ext cx="5857884" cy="823906"/>
          </a:xfrm>
        </p:spPr>
        <p:txBody>
          <a:bodyPr>
            <a:normAutofit/>
          </a:bodyPr>
          <a:lstStyle/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357158" y="1571612"/>
            <a:ext cx="2357454" cy="928694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4. Контроль</a:t>
            </a:r>
            <a:endParaRPr lang="ru-RU" sz="2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32" y="1571612"/>
            <a:ext cx="6143668" cy="50721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это проверка деятельности фирмы на пути к ее цели и корректировка отклонений от поставленных целей. 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контроль за четким выполнением их указаний по широкому кругу проблем — качество продукции, рациональное использование материальных и денежных ресурсов.</a:t>
            </a:r>
            <a:endParaRPr lang="ru-RU" b="1" i="1" dirty="0" smtClean="0"/>
          </a:p>
          <a:p>
            <a:pPr>
              <a:buFont typeface="Wingdings" pitchFamily="2" charset="2"/>
              <a:buChar char="v"/>
            </a:pPr>
            <a:endParaRPr lang="ru-RU" b="1" i="1" dirty="0" smtClean="0"/>
          </a:p>
          <a:p>
            <a:endParaRPr lang="ru-RU" b="1" i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807646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Основные принципы менеджмента</a:t>
            </a:r>
            <a:endParaRPr lang="ru-RU" i="1" dirty="0"/>
          </a:p>
        </p:txBody>
      </p:sp>
      <p:pic>
        <p:nvPicPr>
          <p:cNvPr id="3076" name="Picture 4" descr="C:\Users\Таня\AppData\Local\Microsoft\Windows\Temporary Internet Files\Content.IE5\E47TLHQC\MC90023806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14860"/>
            <a:ext cx="2310355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0"/>
            <a:ext cx="6065350" cy="1143000"/>
          </a:xfrm>
        </p:spPr>
        <p:txBody>
          <a:bodyPr/>
          <a:lstStyle/>
          <a:p>
            <a:r>
              <a:rPr lang="ru-RU" i="1" dirty="0" smtClean="0"/>
              <a:t>Основы маркетинга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358214" cy="178595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i="1" dirty="0" smtClean="0"/>
              <a:t>Маркетинг</a:t>
            </a:r>
            <a:r>
              <a:rPr lang="ru-RU" i="1" dirty="0" smtClean="0"/>
              <a:t> — деятельность, направленная на</a:t>
            </a:r>
          </a:p>
          <a:p>
            <a:pPr algn="ctr">
              <a:buNone/>
            </a:pPr>
            <a:r>
              <a:rPr lang="ru-RU" i="1" dirty="0" smtClean="0"/>
              <a:t>формирование и удовлетворение рыночного спроса.</a:t>
            </a:r>
          </a:p>
          <a:p>
            <a:pPr algn="ctr">
              <a:buNone/>
            </a:pPr>
            <a:endParaRPr lang="ru-RU" i="1" u="sng" dirty="0" smtClean="0"/>
          </a:p>
          <a:p>
            <a:pPr algn="ctr">
              <a:buNone/>
            </a:pPr>
            <a:r>
              <a:rPr lang="ru-RU" i="1" u="sng" dirty="0" smtClean="0"/>
              <a:t>Основная цель маркетинга </a:t>
            </a:r>
            <a:r>
              <a:rPr lang="ru-RU" i="1" dirty="0" smtClean="0"/>
              <a:t>- приспособление производства к требованиям рынка во имя лучшего удовлетворения потребностей получения прибыли.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257014"/>
            <a:ext cx="78581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принципы маркетинга: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i="1" dirty="0" smtClean="0"/>
              <a:t>изучение рынка.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i="1" dirty="0" smtClean="0"/>
              <a:t> проникновение на рынок и разработка стратегии сбыта.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i="1" dirty="0" smtClean="0"/>
              <a:t>воздействие на рынок.</a:t>
            </a:r>
            <a:br>
              <a:rPr lang="ru-RU" i="1" dirty="0" smtClean="0"/>
            </a:br>
            <a:endParaRPr lang="ru-RU" i="1" dirty="0" smtClean="0"/>
          </a:p>
          <a:p>
            <a:r>
              <a:rPr lang="ru-RU" sz="2400" b="1" i="1" dirty="0" smtClean="0"/>
              <a:t>1.Изучение рынка</a:t>
            </a:r>
            <a:r>
              <a:rPr lang="ru-RU" dirty="0" smtClean="0"/>
              <a:t>— отправная точка любых маркетинговых действий. </a:t>
            </a:r>
          </a:p>
          <a:p>
            <a:endParaRPr lang="ru-RU" dirty="0" smtClean="0"/>
          </a:p>
          <a:p>
            <a:r>
              <a:rPr lang="ru-RU" dirty="0" smtClean="0"/>
              <a:t>Предприниматель должен выяснить: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нужен ли этот товар потребителю;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есть ли он вообще на рынке, по какой цене продается;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сколько конкурентов его производят и насколько они сильны.</a:t>
            </a:r>
          </a:p>
          <a:p>
            <a:r>
              <a:rPr lang="ru-RU" dirty="0" smtClean="0"/>
              <a:t> </a:t>
            </a:r>
          </a:p>
        </p:txBody>
      </p:sp>
      <p:pic>
        <p:nvPicPr>
          <p:cNvPr id="5" name="Picture 2" descr="C:\Program Files\Microsoft Office\Media\CntCD1\ClipArt3\j023777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0600" y="5143500"/>
            <a:ext cx="1803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8215338" cy="2357454"/>
          </a:xfrm>
        </p:spPr>
        <p:txBody>
          <a:bodyPr>
            <a:normAutofit fontScale="25000" lnSpcReduction="20000"/>
          </a:bodyPr>
          <a:lstStyle/>
          <a:p>
            <a:pPr marL="36000" indent="0">
              <a:buFont typeface="+mj-lt"/>
              <a:buAutoNum type="arabicPeriod"/>
            </a:pPr>
            <a:endParaRPr lang="ru-RU" dirty="0" smtClean="0"/>
          </a:p>
          <a:p>
            <a:pPr marL="36000" indent="0">
              <a:buFont typeface="+mj-lt"/>
              <a:buAutoNum type="arabicPeriod"/>
            </a:pPr>
            <a:r>
              <a:rPr lang="ru-RU" sz="7200" b="1" i="1" dirty="0" smtClean="0"/>
              <a:t>Географическая (</a:t>
            </a:r>
            <a:r>
              <a:rPr lang="ru-RU" sz="7200" i="1" dirty="0" smtClean="0"/>
              <a:t>климат, местность, природные ресурсы, плотность населения, наличия городов и сел ) </a:t>
            </a:r>
            <a:endParaRPr lang="ru-RU" sz="4000" i="1" dirty="0" smtClean="0"/>
          </a:p>
          <a:p>
            <a:pPr marL="36000" indent="0">
              <a:buFont typeface="+mj-lt"/>
              <a:buAutoNum type="arabicPeriod"/>
            </a:pPr>
            <a:r>
              <a:rPr lang="ru-RU" sz="7200" b="1" i="1" dirty="0" smtClean="0"/>
              <a:t>Демографическая</a:t>
            </a:r>
            <a:r>
              <a:rPr lang="ru-RU" sz="9600" b="1" i="1" dirty="0" smtClean="0"/>
              <a:t> </a:t>
            </a:r>
            <a:r>
              <a:rPr lang="ru-RU" sz="9600" i="1" dirty="0" smtClean="0"/>
              <a:t> </a:t>
            </a:r>
            <a:r>
              <a:rPr lang="ru-RU" sz="7200" i="1" dirty="0" smtClean="0"/>
              <a:t>(пол, возраст, размер семьи, уровень доходов, род занятий )</a:t>
            </a:r>
            <a:endParaRPr lang="ru-RU" sz="4000" i="1" dirty="0" smtClean="0"/>
          </a:p>
          <a:p>
            <a:pPr marL="36000" indent="0">
              <a:buFont typeface="+mj-lt"/>
              <a:buAutoNum type="arabicPeriod"/>
            </a:pPr>
            <a:r>
              <a:rPr lang="ru-RU" sz="7200" b="1" i="1" dirty="0" err="1" smtClean="0"/>
              <a:t>Психографическая</a:t>
            </a:r>
            <a:r>
              <a:rPr lang="ru-RU" sz="7200" b="1" i="1" dirty="0" smtClean="0"/>
              <a:t> </a:t>
            </a:r>
            <a:r>
              <a:rPr lang="ru-RU" sz="9600" i="1" dirty="0" smtClean="0"/>
              <a:t> </a:t>
            </a:r>
            <a:r>
              <a:rPr lang="ru-RU" sz="7200" i="1" dirty="0" smtClean="0"/>
              <a:t>(как стиль жизни, личные качества потребителей, их реакция на тот или иной товар)</a:t>
            </a:r>
          </a:p>
          <a:p>
            <a:pPr marL="36000" indent="0">
              <a:buFont typeface="+mj-lt"/>
              <a:buAutoNum type="arabicPeriod"/>
            </a:pPr>
            <a:r>
              <a:rPr lang="ru-RU" sz="7200" b="1" i="1" dirty="0" smtClean="0"/>
              <a:t>Поведенческая: </a:t>
            </a:r>
            <a:r>
              <a:rPr lang="ru-RU" sz="14400" i="1" dirty="0" smtClean="0"/>
              <a:t> </a:t>
            </a:r>
            <a:r>
              <a:rPr lang="ru-RU" sz="7200" i="1" dirty="0" smtClean="0"/>
              <a:t>категории покупателей :</a:t>
            </a:r>
            <a:endParaRPr lang="ru-RU" sz="6400" i="1" dirty="0" smtClean="0"/>
          </a:p>
          <a:p>
            <a:pPr marL="36000" indent="0">
              <a:buFont typeface="+mj-lt"/>
              <a:buAutoNum type="arabicPeriod"/>
            </a:pPr>
            <a:endParaRPr lang="ru-RU" sz="7200" i="1" dirty="0" smtClean="0"/>
          </a:p>
          <a:p>
            <a:pPr marL="36000" indent="0">
              <a:buFont typeface="+mj-lt"/>
              <a:buAutoNum type="arabicPeriod"/>
            </a:pPr>
            <a:endParaRPr lang="ru-RU" sz="7200" i="1" dirty="0" smtClean="0"/>
          </a:p>
          <a:p>
            <a:pPr marL="36000" indent="0">
              <a:buFont typeface="Arial" pitchFamily="34" charset="0"/>
              <a:buChar char="•"/>
            </a:pPr>
            <a:endParaRPr lang="ru-RU" sz="4000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571480"/>
            <a:ext cx="5929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Метод изучения – сегментация рынка:</a:t>
            </a:r>
            <a:endParaRPr lang="ru-RU" sz="2400" b="1" i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3571876"/>
          <a:ext cx="9001156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857356" y="-214338"/>
            <a:ext cx="5929354" cy="857232"/>
          </a:xfrm>
        </p:spPr>
        <p:txBody>
          <a:bodyPr/>
          <a:lstStyle/>
          <a:p>
            <a:r>
              <a:rPr lang="ru-RU" i="1" dirty="0" smtClean="0"/>
              <a:t>Основы маркетинга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857232"/>
            <a:ext cx="7862150" cy="32147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i="1" dirty="0" smtClean="0">
                <a:latin typeface="Corbel" pitchFamily="34" charset="0"/>
              </a:rPr>
              <a:t>2. Проникновение на рынок и разработка стратегии сбыта</a:t>
            </a:r>
            <a:r>
              <a:rPr lang="ru-RU" sz="9600" dirty="0" smtClean="0"/>
              <a:t> :</a:t>
            </a:r>
          </a:p>
          <a:p>
            <a:pPr>
              <a:buNone/>
            </a:pPr>
            <a:endParaRPr lang="ru-RU" sz="44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44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44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44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44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44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44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4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pPr>
              <a:buNone/>
            </a:pPr>
            <a:endParaRPr lang="ru-RU" sz="6400" i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6400" i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6400" i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6400" i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endParaRPr lang="ru-RU" sz="6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endParaRPr lang="ru-RU" sz="6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endParaRPr lang="ru-RU" sz="6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6215106" cy="1000108"/>
          </a:xfrm>
        </p:spPr>
        <p:txBody>
          <a:bodyPr/>
          <a:lstStyle/>
          <a:p>
            <a:r>
              <a:rPr lang="ru-RU" i="1" dirty="0" smtClean="0"/>
              <a:t>Основы маркетинга</a:t>
            </a:r>
            <a:endParaRPr lang="ru-RU" i="1" dirty="0"/>
          </a:p>
        </p:txBody>
      </p:sp>
      <p:sp>
        <p:nvSpPr>
          <p:cNvPr id="6" name="Двойная стрелка влево/вверх 5"/>
          <p:cNvSpPr/>
          <p:nvPr/>
        </p:nvSpPr>
        <p:spPr>
          <a:xfrm rot="13406982">
            <a:off x="4318036" y="1500909"/>
            <a:ext cx="1023320" cy="998660"/>
          </a:xfrm>
          <a:prstGeom prst="leftUpArrow">
            <a:avLst>
              <a:gd name="adj1" fmla="val 13832"/>
              <a:gd name="adj2" fmla="val 17243"/>
              <a:gd name="adj3" fmla="val 241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785926"/>
            <a:ext cx="3357586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Выработка характеристик продукта или услуги и определение цены на них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1643050"/>
            <a:ext cx="3214710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Выбор каналов сбыта и видов рекламы</a:t>
            </a:r>
          </a:p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2857496"/>
            <a:ext cx="257173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Принцип «четыре пи»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(product)</a:t>
            </a: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Цена(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price)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Распространиение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place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Стимулирование (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promotion)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71638" y="4214818"/>
            <a:ext cx="7072362" cy="2286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ru-RU" i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Принцип «четыре пи»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 (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product)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-должен удовлетворять потребности человека как по качеству, так и по внешнему виду, упаковке, послепродажному обслуживанию.</a:t>
            </a: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цена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(price)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должна учитывать затраты на производство данного товара и прибыль, а также спрос и предложение, необходимость данного товара потребителю, привязанность к определенной марке</a:t>
            </a: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0232" y="1857364"/>
            <a:ext cx="2857520" cy="4143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 «снятия сливок»</a:t>
            </a:r>
          </a:p>
          <a:p>
            <a:pPr algn="ctr"/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установление высокой цены на технически сложную наукоемкую продукцию)</a:t>
            </a:r>
            <a:endParaRPr lang="ru-RU" sz="2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1857364"/>
            <a:ext cx="2643206" cy="4143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 «цена  проникновения»</a:t>
            </a:r>
          </a:p>
          <a:p>
            <a:pPr algn="ctr"/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предусматривает первоначально низкую цену, чтобы завоевать рынок, а потом ее повышение. Низкие цены отпугнут потенциальных конкурентов и привлекут потребителей)</a:t>
            </a:r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357166"/>
            <a:ext cx="7286676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Методы установление цен: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Двойная стрелка влево/вверх 10"/>
          <p:cNvSpPr/>
          <p:nvPr/>
        </p:nvSpPr>
        <p:spPr>
          <a:xfrm rot="13501112">
            <a:off x="4837120" y="1060476"/>
            <a:ext cx="967823" cy="948707"/>
          </a:xfrm>
          <a:prstGeom prst="leftUpArrow">
            <a:avLst>
              <a:gd name="adj1" fmla="val 19491"/>
              <a:gd name="adj2" fmla="val 2833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48258"/>
            <a:ext cx="2562589" cy="1509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10800000" flipV="1">
            <a:off x="2571736" y="4786322"/>
            <a:ext cx="785818" cy="214314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0" y="5143512"/>
            <a:ext cx="4929190" cy="13572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Реклама манипулирует потребителем,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Часто основана на недостоверных сведениях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Удорожает стоимость товара,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Принуждает покупателей платить высокую цену за низкосортный товар. </a:t>
            </a:r>
            <a:endParaRPr lang="ru-RU" sz="1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5143512"/>
            <a:ext cx="4286248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Реклама полезную информацию о продукте и его цене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помогает потребителю сделать рациональный выбор,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Способствует продвижению новых товаров</a:t>
            </a:r>
            <a:endParaRPr lang="ru-RU" sz="1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072066" y="4714884"/>
            <a:ext cx="857256" cy="214314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643042" y="3714752"/>
            <a:ext cx="6357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стимулирование сбыта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(promotion)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связано с рекламой, но отношение к рекламе неоднозначно:</a:t>
            </a: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143108" y="1285860"/>
            <a:ext cx="78581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28596" y="1714488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через посредников</a:t>
            </a:r>
          </a:p>
          <a:p>
            <a:pPr algn="ctr"/>
            <a:r>
              <a:rPr lang="ru-RU" b="1" i="1" dirty="0" smtClean="0"/>
              <a:t>(начинающие предприниматели)</a:t>
            </a:r>
            <a:endParaRPr lang="ru-RU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643050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Имеют свою систему сбыта (крупные корпорации)</a:t>
            </a:r>
            <a:endParaRPr lang="ru-RU" b="1" i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786182" y="1285860"/>
            <a:ext cx="652466" cy="2238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571604" y="714356"/>
            <a:ext cx="4464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распространение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(place)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i="1" dirty="0" smtClean="0"/>
              <a:t> каналы сбыта. </a:t>
            </a: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Cambria" pitchFamily="18" charset="0"/>
              </a:rPr>
              <a:t>План</a:t>
            </a:r>
            <a:endParaRPr lang="ru-RU" b="1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i="1" dirty="0" smtClean="0">
                <a:latin typeface="Cambria" pitchFamily="18" charset="0"/>
                <a:hlinkClick r:id="rId2" action="ppaction://hlinksldjump"/>
              </a:rPr>
              <a:t>Источники финансирования бизнеса.</a:t>
            </a:r>
            <a:endParaRPr lang="ru-RU" i="1" dirty="0" smtClean="0">
              <a:latin typeface="Cambria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i="1" dirty="0" smtClean="0">
                <a:latin typeface="Cambria" pitchFamily="18" charset="0"/>
                <a:hlinkClick r:id="rId3" action="ppaction://hlinksldjump"/>
              </a:rPr>
              <a:t>Основные принципы менеджмента.</a:t>
            </a:r>
            <a:endParaRPr lang="ru-RU" i="1" dirty="0" smtClean="0">
              <a:latin typeface="Cambria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i="1" dirty="0" smtClean="0">
                <a:latin typeface="Cambria" pitchFamily="18" charset="0"/>
                <a:hlinkClick r:id="rId4" action="ppaction://hlinksldjump"/>
              </a:rPr>
              <a:t>Основы маркетинга.</a:t>
            </a:r>
            <a:endParaRPr lang="ru-RU" i="1" dirty="0" smtClean="0">
              <a:latin typeface="Cambria" pitchFamily="18" charset="0"/>
            </a:endParaRPr>
          </a:p>
          <a:p>
            <a:pPr marL="596646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Program Files\Microsoft Office\Media\CntCD1\ClipArt2\j021554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357826"/>
            <a:ext cx="1571607" cy="135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Источники финансирования бизнеса:</a:t>
            </a:r>
            <a:endParaRPr lang="ru-RU" sz="3600" b="1" i="1" dirty="0"/>
          </a:p>
        </p:txBody>
      </p:sp>
      <p:sp>
        <p:nvSpPr>
          <p:cNvPr id="4" name="Двойная стрелка влево/вверх 3"/>
          <p:cNvSpPr/>
          <p:nvPr/>
        </p:nvSpPr>
        <p:spPr>
          <a:xfrm rot="13415118">
            <a:off x="4116422" y="1239384"/>
            <a:ext cx="1131162" cy="1093085"/>
          </a:xfrm>
          <a:prstGeom prst="leftUpArrow">
            <a:avLst>
              <a:gd name="adj1" fmla="val 15582"/>
              <a:gd name="adj2" fmla="val 14547"/>
              <a:gd name="adj3" fmla="val 23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000240"/>
            <a:ext cx="3500462" cy="314327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Внутренние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(самофинансирование):</a:t>
            </a:r>
          </a:p>
          <a:p>
            <a:pPr algn="ctr"/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Прибыль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( помогает успешно сохранить свой бизнес, но расширить производство удается очень редко)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Амортизационные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отчисления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(Возмещение</a:t>
            </a:r>
          </a:p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стоимости оборудования за срок его службы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)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2000240"/>
            <a:ext cx="3286148" cy="34290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Внешние:</a:t>
            </a:r>
          </a:p>
          <a:p>
            <a:pPr algn="ctr"/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  <a:hlinkClick r:id="rId3" action="ppaction://hlinksldjump"/>
              </a:rPr>
              <a:t>Банковские кредиты</a:t>
            </a: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Средства страховых и инвестиционных компаний</a:t>
            </a:r>
          </a:p>
          <a:p>
            <a:pPr algn="ctr"/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Фонды поддержки малого бизнеса</a:t>
            </a:r>
          </a:p>
          <a:p>
            <a:pPr algn="ctr">
              <a:buFont typeface="Arial" pitchFamily="34" charset="0"/>
              <a:buChar char="•"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algn="ctr"/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 rot="16200000">
            <a:off x="2107401" y="4822029"/>
            <a:ext cx="1714488" cy="2357454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9756" y="5510226"/>
            <a:ext cx="2214578" cy="1500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Присуще мелким предприятиям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Прибыль небольшая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Краткосрочные </a:t>
            </a:r>
          </a:p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Выдается на период до 1 года,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 залог векселя(за нереализованный товар).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Выдается на закупку сырья, зарплату.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Погашается автоматически в ходе реализации товара.</a:t>
            </a:r>
          </a:p>
          <a:p>
            <a:pPr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Долгосрочные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Используются на цели на модернизации или расширения производства.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качестве гарантии земля, имущество.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Гарантии партнеров по бизнесу или государственных учреждений.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Погашается будущими доходами.</a:t>
            </a:r>
          </a:p>
          <a:p>
            <a:pPr>
              <a:buFont typeface="Arial" pitchFamily="34" charset="0"/>
              <a:buChar char="•"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500042"/>
            <a:ext cx="514353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Банковские кредиты (с 70)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Точечный рисунок" r:id="rId3" imgW="0" imgH="0" progId="PBrush">
                  <p:embed/>
                </p:oleObj>
              </mc:Choice>
              <mc:Fallback>
                <p:oleObj name="Точечный рисунок" r:id="rId3" imgW="0" imgH="0" progId="PBrush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772400" cy="895350"/>
          </a:xfrm>
          <a:noFill/>
          <a:ln w="76200">
            <a:noFill/>
          </a:ln>
        </p:spPr>
        <p:txBody>
          <a:bodyPr/>
          <a:lstStyle/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Источники финансирования бизнеса</a:t>
            </a:r>
          </a:p>
        </p:txBody>
      </p:sp>
      <p:grpSp>
        <p:nvGrpSpPr>
          <p:cNvPr id="4" name="Группа 30"/>
          <p:cNvGrpSpPr>
            <a:grpSpLocks/>
          </p:cNvGrpSpPr>
          <p:nvPr/>
        </p:nvGrpSpPr>
        <p:grpSpPr bwMode="auto">
          <a:xfrm>
            <a:off x="1500166" y="4500570"/>
            <a:ext cx="6170243" cy="1560714"/>
            <a:chOff x="1214414" y="4857760"/>
            <a:chExt cx="6170287" cy="1560881"/>
          </a:xfrm>
        </p:grpSpPr>
        <p:sp>
          <p:nvSpPr>
            <p:cNvPr id="29" name="Прямоугольник 28"/>
            <p:cNvSpPr/>
            <p:nvPr/>
          </p:nvSpPr>
          <p:spPr bwMode="auto">
            <a:xfrm>
              <a:off x="3929077" y="4857760"/>
              <a:ext cx="2610028" cy="400153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000" b="1" i="1" cap="all" dirty="0">
                  <a:ln w="0"/>
                  <a:solidFill>
                    <a:srgbClr val="333399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роль государства</a:t>
              </a:r>
            </a:p>
          </p:txBody>
        </p:sp>
        <p:pic>
          <p:nvPicPr>
            <p:cNvPr id="8199" name="Picture 2" descr="C:\Program Files\Microsoft Office\Media\CntCD1\ClipArt1\j0200493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4414" y="4857760"/>
              <a:ext cx="1825142" cy="1560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0" name="TextBox 29"/>
            <p:cNvSpPr txBox="1">
              <a:spLocks noChangeArrowheads="1"/>
            </p:cNvSpPr>
            <p:nvPr/>
          </p:nvSpPr>
          <p:spPr bwMode="auto">
            <a:xfrm>
              <a:off x="3335550" y="5357826"/>
              <a:ext cx="4049151" cy="92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/>
                <a:t>-</a:t>
              </a:r>
              <a:r>
                <a:rPr lang="ru-RU" i="1" dirty="0"/>
                <a:t>налоговые льготы,</a:t>
              </a:r>
            </a:p>
            <a:p>
              <a:r>
                <a:rPr lang="ru-RU" i="1" dirty="0">
                  <a:solidFill>
                    <a:srgbClr val="800000"/>
                  </a:solidFill>
                </a:rPr>
                <a:t>-поддержка малого бизнеса из фондов,</a:t>
              </a:r>
            </a:p>
            <a:p>
              <a:r>
                <a:rPr lang="ru-RU" i="1" dirty="0">
                  <a:solidFill>
                    <a:srgbClr val="333399"/>
                  </a:solidFill>
                </a:rPr>
                <a:t>-гарантии банкам</a:t>
              </a:r>
            </a:p>
          </p:txBody>
        </p:sp>
      </p:grpSp>
      <p:graphicFrame>
        <p:nvGraphicFramePr>
          <p:cNvPr id="14" name="Схема 13"/>
          <p:cNvGraphicFramePr/>
          <p:nvPr/>
        </p:nvGraphicFramePr>
        <p:xfrm>
          <a:off x="500034" y="285728"/>
          <a:ext cx="8429684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807646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Основные принципы менеджмента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28670"/>
            <a:ext cx="7498080" cy="981068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latin typeface="Cambria" pitchFamily="18" charset="0"/>
                <a:cs typeface="Calibri" pitchFamily="34" charset="0"/>
              </a:rPr>
              <a:t>Менеджер</a:t>
            </a:r>
            <a:r>
              <a:rPr lang="ru-RU" i="1" dirty="0" smtClean="0">
                <a:latin typeface="Cambria" pitchFamily="18" charset="0"/>
                <a:cs typeface="Calibri" pitchFamily="34" charset="0"/>
              </a:rPr>
              <a:t> — это специалист по управлению производством и обращением товаров, наемный управляющий.</a:t>
            </a:r>
          </a:p>
          <a:p>
            <a:pPr>
              <a:buNone/>
            </a:pPr>
            <a:endParaRPr lang="ru-RU" i="1" dirty="0">
              <a:latin typeface="Cambria" pitchFamily="18" charset="0"/>
              <a:cs typeface="Calibri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0" y="2000240"/>
          <a:ext cx="6715140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643242" y="2214554"/>
            <a:ext cx="5500758" cy="571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Генеральный директор, президент, вице-президент или председатель правления компании.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778" y="2857496"/>
            <a:ext cx="492922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 менеджерами среднего звена</a:t>
            </a:r>
          </a:p>
          <a:p>
            <a:pPr algn="ctr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Отвечает за работу всего предприятия.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3857628"/>
            <a:ext cx="4643470" cy="6429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Заместитель директора по производству, финансам или по снабжению, сбыту.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4572008"/>
            <a:ext cx="492922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 менеджерами низшего звена</a:t>
            </a:r>
          </a:p>
          <a:p>
            <a:pPr algn="ctr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Контролирует работу всего участка.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5357826"/>
            <a:ext cx="4286248" cy="6429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Начальник участка, цепи, или бригадир.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3504" y="6143620"/>
            <a:ext cx="492922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 рабочими</a:t>
            </a:r>
          </a:p>
          <a:p>
            <a:pPr algn="ctr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Отвечает за работу своего</a:t>
            </a:r>
          </a:p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подразделения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7498080" cy="100013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Менеджмент</a:t>
            </a:r>
            <a:r>
              <a:rPr lang="ru-RU" i="1" dirty="0" smtClean="0"/>
              <a:t> — это деятельность по организации и координации работы предприятия.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714488"/>
            <a:ext cx="6429420" cy="7143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Функции менеджмента: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357158" y="3714752"/>
            <a:ext cx="2643206" cy="107157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r>
              <a:rPr lang="ru-RU" sz="2400" i="1" dirty="0" smtClean="0"/>
              <a:t>Организация</a:t>
            </a:r>
            <a:endParaRPr lang="ru-RU" sz="24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3571876"/>
            <a:ext cx="6000760" cy="3286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 smtClean="0"/>
              <a:t>распределение работ среди людей или отдельных групп и координация их деятельности. </a:t>
            </a:r>
          </a:p>
          <a:p>
            <a:pPr>
              <a:buFont typeface="Arial" pitchFamily="34" charset="0"/>
              <a:buChar char="•"/>
            </a:pPr>
            <a:endParaRPr lang="ru-RU" i="1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Линейная ( характерна для мелких предприятий; Во главе один руководитель)</a:t>
            </a:r>
          </a:p>
          <a:p>
            <a:pPr>
              <a:buFont typeface="Arial" pitchFamily="34" charset="0"/>
              <a:buChar char="•"/>
            </a:pPr>
            <a:endParaRPr lang="ru-RU" i="1" dirty="0" smtClean="0"/>
          </a:p>
          <a:p>
            <a:endParaRPr lang="ru-RU" i="1" dirty="0" smtClean="0"/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Сложная(более сложное подчинение высших менеджеров и менеджеров среднего и низшего звена)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Сами подразделения группируются по разным признакам) </a:t>
            </a:r>
          </a:p>
          <a:p>
            <a:pPr algn="ctr">
              <a:buFont typeface="Arial" pitchFamily="34" charset="0"/>
              <a:buChar char="•"/>
            </a:pPr>
            <a:endParaRPr lang="ru-RU" i="1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807646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Основные принципы менеджмента</a:t>
            </a:r>
            <a:endParaRPr lang="ru-RU" i="1" dirty="0"/>
          </a:p>
        </p:txBody>
      </p:sp>
      <p:grpSp>
        <p:nvGrpSpPr>
          <p:cNvPr id="12" name="Группа 21"/>
          <p:cNvGrpSpPr>
            <a:grpSpLocks/>
          </p:cNvGrpSpPr>
          <p:nvPr/>
        </p:nvGrpSpPr>
        <p:grpSpPr bwMode="auto">
          <a:xfrm>
            <a:off x="214282" y="5067300"/>
            <a:ext cx="2198687" cy="1790700"/>
            <a:chOff x="1087565" y="4429132"/>
            <a:chExt cx="2198551" cy="1790711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087565" y="4429132"/>
              <a:ext cx="2198551" cy="369332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800" cap="all" dirty="0">
                  <a:ln w="0"/>
                  <a:solidFill>
                    <a:srgbClr val="C0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1. организация</a:t>
              </a:r>
            </a:p>
          </p:txBody>
        </p:sp>
        <p:pic>
          <p:nvPicPr>
            <p:cNvPr id="14" name="Picture 3" descr="C:\Program Files\Microsoft Office\Media\CntCD1\ClipArt8\j0343539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728" y="5072074"/>
              <a:ext cx="1244608" cy="1147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928662" y="2428868"/>
            <a:ext cx="742955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1924 французский промышленник Генри </a:t>
            </a: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Файоль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опубликовал свои идеи относительно этапов менеджмента: планирование, организация, командование, координация, контроль.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357158" y="1357298"/>
            <a:ext cx="2357454" cy="857256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/>
            <a:r>
              <a:rPr lang="ru-RU" sz="2400" i="1" dirty="0" smtClean="0"/>
              <a:t>2.  </a:t>
            </a:r>
            <a:r>
              <a:rPr lang="ru-RU" sz="2000" i="1" dirty="0" smtClean="0"/>
              <a:t>Планирование</a:t>
            </a:r>
            <a:endParaRPr lang="ru-RU" sz="20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285860"/>
            <a:ext cx="6215106" cy="42862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 </a:t>
            </a:r>
            <a:r>
              <a:rPr lang="ru-RU" i="1" dirty="0" smtClean="0"/>
              <a:t>это постановка целей и определение путей достижения этих целей. Планирование осуществляется непрерывно. </a:t>
            </a:r>
          </a:p>
          <a:p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Долгосрочное планирование</a:t>
            </a:r>
            <a:r>
              <a:rPr lang="ru-RU" i="1" dirty="0" smtClean="0"/>
              <a:t>(стратегическое)- определяет цели и задачи фирмы на длительную перспективу.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занимаются высшие менеджеры, которые имеют полную картину деятельности предприятия. </a:t>
            </a:r>
          </a:p>
          <a:p>
            <a:pPr>
              <a:buFont typeface="Arial" pitchFamily="34" charset="0"/>
              <a:buChar char="•"/>
            </a:pP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Краткосрочное планирование </a:t>
            </a:r>
            <a:r>
              <a:rPr lang="ru-RU" i="1" dirty="0" smtClean="0"/>
              <a:t>- на один-два года</a:t>
            </a:r>
          </a:p>
          <a:p>
            <a:pPr>
              <a:buFont typeface="Arial" pitchFamily="34" charset="0"/>
              <a:buChar char="•"/>
            </a:pP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/>
              <a:t>Оперативное планирование </a:t>
            </a:r>
            <a:r>
              <a:rPr lang="ru-RU" i="1" dirty="0" smtClean="0"/>
              <a:t>(на квартал, месяц, декаду);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в составлении и реализации которых принимают участие менеджеры всех уровней. </a:t>
            </a:r>
          </a:p>
          <a:p>
            <a:pPr>
              <a:buFont typeface="Arial" pitchFamily="34" charset="0"/>
              <a:buChar char="•"/>
            </a:pPr>
            <a:endParaRPr lang="ru-RU" i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807646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Основные принципы менеджмента</a:t>
            </a:r>
            <a:endParaRPr lang="ru-RU" i="1" dirty="0"/>
          </a:p>
        </p:txBody>
      </p:sp>
      <p:pic>
        <p:nvPicPr>
          <p:cNvPr id="7" name="Picture 2" descr="C:\Program Files\Microsoft Office\Media\CntCD1\ClipArt3\j023776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86322"/>
            <a:ext cx="18888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357158" y="1285860"/>
            <a:ext cx="2571768" cy="928694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smtClean="0"/>
              <a:t>3.   Руководство</a:t>
            </a:r>
            <a:endParaRPr lang="ru-RU" sz="2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32" y="1214398"/>
            <a:ext cx="6143668" cy="50721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это создание условий и желания у людей для совместной работы по достижению целей компании. Хорошее руководство означает создание у работников заинтересованности в их труде, положительную оценку труда лучших работников и обеспечение их карьерного роста.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b="1" i="1" dirty="0" smtClean="0"/>
              <a:t>Примеры стимулов: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высокая зарплата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хорошие условия труда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возможности продвижения по службе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близость к дому</a:t>
            </a:r>
          </a:p>
          <a:p>
            <a:pPr>
              <a:buFont typeface="Wingdings" pitchFamily="2" charset="2"/>
              <a:buChar char="v"/>
            </a:pPr>
            <a:endParaRPr lang="ru-RU" b="1" i="1" dirty="0" smtClean="0"/>
          </a:p>
          <a:p>
            <a:pPr>
              <a:buFont typeface="Wingdings" pitchFamily="2" charset="2"/>
              <a:buChar char="v"/>
            </a:pPr>
            <a:endParaRPr lang="ru-RU" b="1" i="1" dirty="0" smtClean="0"/>
          </a:p>
          <a:p>
            <a:endParaRPr lang="ru-RU" b="1" i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807646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Основные принципы менеджмента</a:t>
            </a:r>
            <a:endParaRPr lang="ru-RU" i="1" dirty="0"/>
          </a:p>
        </p:txBody>
      </p:sp>
      <p:pic>
        <p:nvPicPr>
          <p:cNvPr id="2050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72008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518592"/>
      </a:hlink>
      <a:folHlink>
        <a:srgbClr val="6B56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770</TotalTime>
  <Words>751</Words>
  <Application>Microsoft Office PowerPoint</Application>
  <PresentationFormat>Экран (4:3)</PresentationFormat>
  <Paragraphs>183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Точечный рисунок</vt:lpstr>
      <vt:lpstr>Слагаемые успеха в бизнесе</vt:lpstr>
      <vt:lpstr>План</vt:lpstr>
      <vt:lpstr>Источники финансирования бизнеса:</vt:lpstr>
      <vt:lpstr>Презентация PowerPoint</vt:lpstr>
      <vt:lpstr>Источники финансирования бизнеса</vt:lpstr>
      <vt:lpstr>Основные принципы менеджмента</vt:lpstr>
      <vt:lpstr>Основные принципы менеджмента</vt:lpstr>
      <vt:lpstr>Основные принципы менеджмента</vt:lpstr>
      <vt:lpstr>Основные принципы менеджмента</vt:lpstr>
      <vt:lpstr>Основные принципы менеджмента</vt:lpstr>
      <vt:lpstr>Основы маркетинга</vt:lpstr>
      <vt:lpstr>Основы маркетинга</vt:lpstr>
      <vt:lpstr>Основы маркетинга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Слагаемые успеха в бизнесе</dc:title>
  <dc:creator>Таня</dc:creator>
  <cp:lastModifiedBy>User</cp:lastModifiedBy>
  <cp:revision>54</cp:revision>
  <dcterms:created xsi:type="dcterms:W3CDTF">2011-10-13T11:28:39Z</dcterms:created>
  <dcterms:modified xsi:type="dcterms:W3CDTF">2020-05-20T08:28:17Z</dcterms:modified>
</cp:coreProperties>
</file>