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3" r:id="rId6"/>
    <p:sldId id="259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95" r:id="rId17"/>
    <p:sldId id="275" r:id="rId18"/>
    <p:sldId id="273" r:id="rId19"/>
    <p:sldId id="296" r:id="rId20"/>
    <p:sldId id="276" r:id="rId21"/>
    <p:sldId id="279" r:id="rId22"/>
    <p:sldId id="280" r:id="rId23"/>
    <p:sldId id="297" r:id="rId24"/>
    <p:sldId id="281" r:id="rId25"/>
    <p:sldId id="278" r:id="rId26"/>
    <p:sldId id="282" r:id="rId27"/>
    <p:sldId id="284" r:id="rId28"/>
    <p:sldId id="283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4" r:id="rId37"/>
    <p:sldId id="292" r:id="rId38"/>
    <p:sldId id="293" r:id="rId3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74C81-A32E-4D7D-BCAE-7088C1B76C12}" type="datetimeFigureOut">
              <a:rPr lang="ru-RU"/>
              <a:pPr>
                <a:defRPr/>
              </a:pPr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2DA3C-4110-4660-A6BF-50203E1A4E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3186876"/>
      </p:ext>
    </p:extLst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FD584-7621-4F70-AF37-48DDB303754B}" type="datetimeFigureOut">
              <a:rPr lang="ru-RU"/>
              <a:pPr>
                <a:defRPr/>
              </a:pPr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BF082-9049-4628-8CD1-AF7C477DDE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643502"/>
      </p:ext>
    </p:extLst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38105-EFE5-4599-AE26-554C03D9AD31}" type="datetimeFigureOut">
              <a:rPr lang="ru-RU"/>
              <a:pPr>
                <a:defRPr/>
              </a:pPr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DD57D-14C0-49A3-BE45-7DCEF44D8C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420003"/>
      </p:ext>
    </p:extLst>
  </p:cSld>
  <p:clrMapOvr>
    <a:masterClrMapping/>
  </p:clrMapOvr>
  <p:transition spd="med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667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Глава 1. Принципы  экономики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6553200" y="6477000"/>
            <a:ext cx="21336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5DC94-5E0F-4523-9563-90B48379A6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124200" y="6477000"/>
            <a:ext cx="28956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2. Экономические системы</a:t>
            </a:r>
          </a:p>
        </p:txBody>
      </p:sp>
    </p:spTree>
    <p:extLst>
      <p:ext uri="{BB962C8B-B14F-4D97-AF65-F5344CB8AC3E}">
        <p14:creationId xmlns:p14="http://schemas.microsoft.com/office/powerpoint/2010/main" val="22151419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667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Глава 1. Принципы  экономики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477000"/>
            <a:ext cx="21336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771F7-C402-4612-A776-4CBBCA87F1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>
          <a:xfrm>
            <a:off x="3124200" y="6477000"/>
            <a:ext cx="28956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2. Экономические системы</a:t>
            </a:r>
          </a:p>
        </p:txBody>
      </p:sp>
    </p:spTree>
    <p:extLst>
      <p:ext uri="{BB962C8B-B14F-4D97-AF65-F5344CB8AC3E}">
        <p14:creationId xmlns:p14="http://schemas.microsoft.com/office/powerpoint/2010/main" val="1543738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8F812-13A8-452C-A6BE-3ABC1047EA21}" type="datetimeFigureOut">
              <a:rPr lang="ru-RU"/>
              <a:pPr>
                <a:defRPr/>
              </a:pPr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3C69B-D600-464D-B6FC-63EB2D5324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8725873"/>
      </p:ext>
    </p:extLst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3A8CF-272D-4D97-97FC-5A84BB452EE2}" type="datetimeFigureOut">
              <a:rPr lang="ru-RU"/>
              <a:pPr>
                <a:defRPr/>
              </a:pPr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6C606-3043-4CBE-AC93-FBA1A8CC93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331361"/>
      </p:ext>
    </p:extLst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DFE61-AA22-45C7-B3ED-457C9B847B1B}" type="datetimeFigureOut">
              <a:rPr lang="ru-RU"/>
              <a:pPr>
                <a:defRPr/>
              </a:pPr>
              <a:t>15.05.2020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2024D-79EC-4B1E-9703-5BF414D6A2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887479"/>
      </p:ext>
    </p:extLst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74CC4-2CDF-4323-9BA7-D2766A15D155}" type="datetimeFigureOut">
              <a:rPr lang="ru-RU"/>
              <a:pPr>
                <a:defRPr/>
              </a:pPr>
              <a:t>15.05.2020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2992E-DDBA-45FC-9459-80CBFB1400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994149"/>
      </p:ext>
    </p:extLst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4647A-2560-4C9E-9536-C50D8FAD4902}" type="datetimeFigureOut">
              <a:rPr lang="ru-RU"/>
              <a:pPr>
                <a:defRPr/>
              </a:pPr>
              <a:t>15.05.2020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10ACC-380E-4CF8-A6A3-4DC9F66B46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181673"/>
      </p:ext>
    </p:extLst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085D6-5149-4918-9B0B-459D8A9A2A69}" type="datetimeFigureOut">
              <a:rPr lang="ru-RU"/>
              <a:pPr>
                <a:defRPr/>
              </a:pPr>
              <a:t>15.05.2020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492D7-CDA4-4329-80EC-2286E1B840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4586034"/>
      </p:ext>
    </p:extLst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B41E0-AA78-4829-9A08-D457F8903C2E}" type="datetimeFigureOut">
              <a:rPr lang="ru-RU"/>
              <a:pPr>
                <a:defRPr/>
              </a:pPr>
              <a:t>15.05.2020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8C6DD-1CAF-4A34-9662-BAFF0D06A2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086069"/>
      </p:ext>
    </p:extLst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B0A3B-E76C-45EB-8833-94651E82DB26}" type="datetimeFigureOut">
              <a:rPr lang="ru-RU"/>
              <a:pPr>
                <a:defRPr/>
              </a:pPr>
              <a:t>15.05.2020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049DE-5087-4E44-B7D1-8A202D7634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9457891"/>
      </p:ext>
    </p:extLst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614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EBB0535-3EE7-441B-A3E2-A89ABED91052}" type="datetimeFigureOut">
              <a:rPr lang="ru-RU"/>
              <a:pPr>
                <a:defRPr/>
              </a:pPr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50CFBA-68B7-4925-8207-C517B55095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  <p:sldLayoutId id="2147483811" r:id="rId12"/>
    <p:sldLayoutId id="2147483812" r:id="rId13"/>
  </p:sldLayoutIdLst>
  <p:transition spd="med">
    <p:wipe dir="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3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knowledgedrivenrevolution.com/Buttons/200601/Money_Fist.jpg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FF99FF"/>
                </a:solidFill>
              </a:rPr>
              <a:t>РЫНОЧНЫЕ ОТНОШЕНИЯ В ЭКОНОМИКЕ</a:t>
            </a:r>
            <a:endParaRPr lang="ru-RU" altLang="ru-RU" smtClean="0">
              <a:solidFill>
                <a:srgbClr val="FF99FF"/>
              </a:solidFill>
            </a:endParaRPr>
          </a:p>
        </p:txBody>
      </p:sp>
      <p:sp>
        <p:nvSpPr>
          <p:cNvPr id="9219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 eaLnBrk="1" hangingPunct="1"/>
            <a:r>
              <a:rPr lang="ru-RU" altLang="ru-RU" dirty="0" smtClean="0">
                <a:solidFill>
                  <a:srgbClr val="FF0000"/>
                </a:solidFill>
              </a:rPr>
              <a:t>22 и 25 группы</a:t>
            </a:r>
          </a:p>
          <a:p>
            <a:pPr algn="r" eaLnBrk="1" hangingPunct="1"/>
            <a:endParaRPr lang="ru-RU" altLang="ru-RU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FF00"/>
                </a:solidFill>
              </a:rPr>
              <a:t>Виды рынков</a:t>
            </a:r>
            <a:endParaRPr lang="ru-RU" b="1" dirty="0">
              <a:solidFill>
                <a:srgbClr val="FFFF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3" y="857250"/>
          <a:ext cx="8786812" cy="5910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3783"/>
                <a:gridCol w="2822173"/>
                <a:gridCol w="2026294"/>
                <a:gridCol w="2214562"/>
              </a:tblGrid>
              <a:tr h="14020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С точки зрения </a:t>
                      </a:r>
                      <a:r>
                        <a:rPr lang="ru-RU" sz="2000" b="1" dirty="0" err="1">
                          <a:latin typeface="Calibri"/>
                          <a:ea typeface="Calibri"/>
                          <a:cs typeface="Times New Roman"/>
                        </a:rPr>
                        <a:t>законода-тельства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По товарам и услугам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По пространственному признаку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По типу конкуренции</a:t>
                      </a:r>
                    </a:p>
                  </a:txBody>
                  <a:tcPr marL="68580" marR="68580" marT="0" marB="0"/>
                </a:tc>
              </a:tr>
              <a:tr h="450823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Легальный (</a:t>
                      </a:r>
                      <a:r>
                        <a:rPr lang="ru-RU" sz="2000" b="1" dirty="0" err="1" smtClean="0">
                          <a:latin typeface="Calibri"/>
                          <a:ea typeface="Calibri"/>
                          <a:cs typeface="Times New Roman"/>
                        </a:rPr>
                        <a:t>закон-ный</a:t>
                      </a: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Нелегальный (теневой)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Потребительских товаров </a:t>
                      </a:r>
                      <a:r>
                        <a:rPr lang="ru-RU" sz="1800" b="0" dirty="0">
                          <a:latin typeface="Calibri"/>
                          <a:ea typeface="Calibri"/>
                          <a:cs typeface="Times New Roman"/>
                        </a:rPr>
                        <a:t>(товарные биржи, ярмарки, аукционы) </a:t>
                      </a: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и услуг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Средств </a:t>
                      </a: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производства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Рабочей силы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Инвестиций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Иностранных валют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Ценных бумаг </a:t>
                      </a:r>
                      <a:r>
                        <a:rPr lang="ru-RU" sz="1800" b="0" dirty="0">
                          <a:latin typeface="Calibri"/>
                          <a:ea typeface="Calibri"/>
                          <a:cs typeface="Times New Roman"/>
                        </a:rPr>
                        <a:t>(фондовые биржи)</a:t>
                      </a:r>
                      <a:endParaRPr lang="ru-RU" sz="2000" b="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Н/т разработок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Информации 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Мировой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b="1" dirty="0" err="1" smtClean="0">
                          <a:latin typeface="Calibri"/>
                          <a:ea typeface="Calibri"/>
                          <a:cs typeface="Times New Roman"/>
                        </a:rPr>
                        <a:t>Региональ-ный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b="1" dirty="0" err="1" smtClean="0">
                          <a:latin typeface="Calibri"/>
                          <a:ea typeface="Calibri"/>
                          <a:cs typeface="Times New Roman"/>
                        </a:rPr>
                        <a:t>Националь-ный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Местный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Чистой </a:t>
                      </a:r>
                      <a:r>
                        <a:rPr lang="ru-RU" sz="1800" b="0" dirty="0">
                          <a:latin typeface="Calibri"/>
                          <a:ea typeface="Calibri"/>
                          <a:cs typeface="Times New Roman"/>
                        </a:rPr>
                        <a:t>(свободной) </a:t>
                      </a: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конкуренции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b="1" dirty="0" err="1" smtClean="0">
                          <a:latin typeface="Calibri"/>
                          <a:ea typeface="Calibri"/>
                          <a:cs typeface="Times New Roman"/>
                        </a:rPr>
                        <a:t>Несовершен-ной</a:t>
                      </a: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конкуренции: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Чистой монополии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2000" b="1" dirty="0" err="1">
                          <a:latin typeface="Calibri"/>
                          <a:ea typeface="Calibri"/>
                          <a:cs typeface="Times New Roman"/>
                        </a:rPr>
                        <a:t>Монополис-тической</a:t>
                      </a: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 конкуренции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Олигополии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FF00"/>
                </a:solidFill>
              </a:rPr>
              <a:t>Рынки по типу конкуренции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429250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800" b="1" dirty="0">
                <a:solidFill>
                  <a:schemeClr val="bg1"/>
                </a:solidFill>
              </a:rPr>
              <a:t>Рынок чистой конкуренции</a:t>
            </a:r>
            <a:r>
              <a:rPr lang="ru-RU" dirty="0">
                <a:solidFill>
                  <a:schemeClr val="bg1"/>
                </a:solidFill>
              </a:rPr>
              <a:t>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dirty="0">
                <a:solidFill>
                  <a:schemeClr val="bg1"/>
                </a:solidFill>
              </a:rPr>
              <a:t>множество мелких фирм, предлагающих однородную продукцию </a:t>
            </a:r>
            <a:r>
              <a:rPr lang="ru-RU" sz="2600" dirty="0">
                <a:solidFill>
                  <a:schemeClr val="bg1"/>
                </a:solidFill>
              </a:rPr>
              <a:t>(</a:t>
            </a:r>
            <a:r>
              <a:rPr lang="ru-RU" sz="2600" i="1" dirty="0">
                <a:solidFill>
                  <a:schemeClr val="bg1"/>
                </a:solidFill>
              </a:rPr>
              <a:t>нефть, газ, уголь)</a:t>
            </a:r>
            <a:endParaRPr lang="ru-RU" dirty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dirty="0">
                <a:solidFill>
                  <a:schemeClr val="bg1"/>
                </a:solidFill>
              </a:rPr>
              <a:t>свободная информация о состоянии рынка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dirty="0">
                <a:solidFill>
                  <a:schemeClr val="bg1"/>
                </a:solidFill>
              </a:rPr>
              <a:t>вход и выход из отрасли свободен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dirty="0">
                <a:solidFill>
                  <a:schemeClr val="bg1"/>
                </a:solidFill>
              </a:rPr>
              <a:t>продавец не контролирует цену, конкурентная фирма не может установить рыночную цену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i="1" dirty="0" smtClean="0">
                <a:solidFill>
                  <a:schemeClr val="bg1"/>
                </a:solidFill>
              </a:rPr>
              <a:t>	Близки </a:t>
            </a:r>
            <a:r>
              <a:rPr lang="ru-RU" sz="2600" i="1" dirty="0">
                <a:solidFill>
                  <a:schemeClr val="bg1"/>
                </a:solidFill>
              </a:rPr>
              <a:t>к совершенной конкуренции рынки мировых валют и ценных бумаг</a:t>
            </a:r>
            <a:endParaRPr lang="ru-RU" sz="2600" dirty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i="1" dirty="0" smtClean="0">
                <a:solidFill>
                  <a:schemeClr val="bg1"/>
                </a:solidFill>
              </a:rPr>
              <a:t>	Обычно</a:t>
            </a:r>
            <a:r>
              <a:rPr lang="ru-RU" sz="2600" i="1" dirty="0">
                <a:solidFill>
                  <a:schemeClr val="bg1"/>
                </a:solidFill>
              </a:rPr>
              <a:t>: национальные розничные рынки бензина, овощей, юридических, бытовых и др. услуг</a:t>
            </a:r>
            <a:endParaRPr lang="ru-RU" sz="2600" dirty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800" b="1" dirty="0">
                <a:solidFill>
                  <a:schemeClr val="bg1"/>
                </a:solidFill>
              </a:rPr>
              <a:t>Чистая монополия</a:t>
            </a:r>
            <a:r>
              <a:rPr lang="ru-RU" dirty="0">
                <a:solidFill>
                  <a:schemeClr val="bg1"/>
                </a:solidFill>
              </a:rPr>
              <a:t>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dirty="0">
                <a:solidFill>
                  <a:schemeClr val="bg1"/>
                </a:solidFill>
              </a:rPr>
              <a:t>отрасль из одной фирмы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dirty="0">
                <a:solidFill>
                  <a:schemeClr val="bg1"/>
                </a:solidFill>
              </a:rPr>
              <a:t>монополист диктует цену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i="1" dirty="0">
                <a:solidFill>
                  <a:schemeClr val="bg1"/>
                </a:solidFill>
              </a:rPr>
              <a:t>Монополии могут быть установлены законом</a:t>
            </a:r>
            <a:endParaRPr lang="ru-RU" sz="3400" dirty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i="1" dirty="0" smtClean="0">
                <a:solidFill>
                  <a:schemeClr val="bg1"/>
                </a:solidFill>
              </a:rPr>
              <a:t>	Близка </a:t>
            </a:r>
            <a:r>
              <a:rPr lang="ru-RU" sz="2600" i="1" dirty="0">
                <a:solidFill>
                  <a:schemeClr val="bg1"/>
                </a:solidFill>
              </a:rPr>
              <a:t>к монополии: система </a:t>
            </a:r>
            <a:r>
              <a:rPr lang="en-US" sz="2600" i="1" dirty="0">
                <a:solidFill>
                  <a:schemeClr val="bg1"/>
                </a:solidFill>
              </a:rPr>
              <a:t>Windows </a:t>
            </a:r>
            <a:r>
              <a:rPr lang="ru-RU" sz="2600" i="1" dirty="0">
                <a:solidFill>
                  <a:schemeClr val="bg1"/>
                </a:solidFill>
              </a:rPr>
              <a:t>фирмы Майкрософт, </a:t>
            </a:r>
            <a:r>
              <a:rPr lang="en-US" sz="2600" i="1" dirty="0">
                <a:solidFill>
                  <a:schemeClr val="bg1"/>
                </a:solidFill>
              </a:rPr>
              <a:t>De Beers</a:t>
            </a:r>
            <a:r>
              <a:rPr lang="ru-RU" sz="2600" i="1" dirty="0">
                <a:solidFill>
                  <a:schemeClr val="bg1"/>
                </a:solidFill>
              </a:rPr>
              <a:t>, «Российский алюминий», Газпром</a:t>
            </a:r>
            <a:endParaRPr lang="ru-RU" sz="2600" dirty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5268913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100" b="1" dirty="0">
                <a:solidFill>
                  <a:schemeClr val="bg1"/>
                </a:solidFill>
              </a:rPr>
              <a:t>Монополистическая конкуренция</a:t>
            </a:r>
            <a:r>
              <a:rPr lang="ru-RU" dirty="0">
                <a:solidFill>
                  <a:schemeClr val="bg1"/>
                </a:solidFill>
              </a:rPr>
              <a:t>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bg1"/>
                </a:solidFill>
              </a:rPr>
              <a:t>множество мелких фирм  с разнородной продукцией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bg1"/>
                </a:solidFill>
              </a:rPr>
              <a:t>ограниченный контроль над ценами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bg1"/>
                </a:solidFill>
              </a:rPr>
              <a:t>вход и выход с рынка свободен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bg1"/>
                </a:solidFill>
              </a:rPr>
              <a:t>товары взаимозаменяемы </a:t>
            </a:r>
            <a:r>
              <a:rPr lang="ru-RU" sz="2600" dirty="0">
                <a:solidFill>
                  <a:schemeClr val="bg1"/>
                </a:solidFill>
              </a:rPr>
              <a:t>(</a:t>
            </a:r>
            <a:r>
              <a:rPr lang="ru-RU" sz="2600" i="1" dirty="0">
                <a:solidFill>
                  <a:schemeClr val="bg1"/>
                </a:solidFill>
              </a:rPr>
              <a:t>машины различных фирм</a:t>
            </a:r>
            <a:r>
              <a:rPr lang="ru-RU" sz="2600" dirty="0">
                <a:solidFill>
                  <a:schemeClr val="bg1"/>
                </a:solidFill>
              </a:rPr>
              <a:t>)</a:t>
            </a:r>
            <a:endParaRPr lang="ru-RU" dirty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bg1"/>
                </a:solidFill>
              </a:rPr>
              <a:t>ценовая и неценовая конкуренция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100" b="1" dirty="0">
                <a:solidFill>
                  <a:schemeClr val="bg1"/>
                </a:solidFill>
              </a:rPr>
              <a:t>Олигополия</a:t>
            </a:r>
            <a:r>
              <a:rPr lang="ru-RU" dirty="0">
                <a:solidFill>
                  <a:schemeClr val="bg1"/>
                </a:solidFill>
              </a:rPr>
              <a:t>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bg1"/>
                </a:solidFill>
              </a:rPr>
              <a:t>небольшое число крупных фирм (2-5), контролируют большую часть рынка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bg1"/>
                </a:solidFill>
              </a:rPr>
              <a:t>продукция разно- и однородная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bg1"/>
                </a:solidFill>
              </a:rPr>
              <a:t>вступление новых фирм в отрасль затруднено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bg1"/>
                </a:solidFill>
              </a:rPr>
              <a:t>фирмы устанавливают цену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i="1" dirty="0" smtClean="0">
                <a:solidFill>
                  <a:schemeClr val="bg1"/>
                </a:solidFill>
              </a:rPr>
              <a:t>	</a:t>
            </a:r>
            <a:r>
              <a:rPr lang="ru-RU" sz="2600" i="1" dirty="0" smtClean="0">
                <a:solidFill>
                  <a:schemeClr val="bg1"/>
                </a:solidFill>
              </a:rPr>
              <a:t>Типичный </a:t>
            </a:r>
            <a:r>
              <a:rPr lang="ru-RU" sz="2600" i="1" dirty="0">
                <a:solidFill>
                  <a:schemeClr val="bg1"/>
                </a:solidFill>
              </a:rPr>
              <a:t>пример: рынок нефти, мобильная </a:t>
            </a:r>
            <a:r>
              <a:rPr lang="ru-RU" sz="2600" i="1" dirty="0" smtClean="0">
                <a:solidFill>
                  <a:schemeClr val="bg1"/>
                </a:solidFill>
              </a:rPr>
              <a:t>связь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FF00"/>
                </a:solidFill>
              </a:rPr>
              <a:t>Рынки по типу конкуренции</a:t>
            </a:r>
            <a:endParaRPr lang="ru-RU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FF00"/>
                </a:solidFill>
              </a:rPr>
              <a:t/>
            </a:r>
            <a:br>
              <a:rPr lang="ru-RU" sz="3600" b="1" dirty="0" smtClean="0">
                <a:solidFill>
                  <a:srgbClr val="FFFF00"/>
                </a:solidFill>
              </a:rPr>
            </a:br>
            <a:r>
              <a:rPr lang="ru-RU" sz="3600" b="1" dirty="0" smtClean="0">
                <a:solidFill>
                  <a:srgbClr val="FFFF00"/>
                </a:solidFill>
              </a:rPr>
              <a:t>Основные параметры, регулирующие поведение участников рынка:</a:t>
            </a:r>
            <a:r>
              <a:rPr lang="ru-RU" b="1" dirty="0">
                <a:solidFill>
                  <a:srgbClr val="FFFF00"/>
                </a:solidFill>
              </a:rPr>
              <a:t/>
            </a:r>
            <a:br>
              <a:rPr lang="ru-RU" b="1" dirty="0">
                <a:solidFill>
                  <a:srgbClr val="FFFF00"/>
                </a:solidFill>
              </a:rPr>
            </a:b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ru-RU" altLang="ru-RU" sz="4400" b="1" smtClean="0">
                <a:solidFill>
                  <a:schemeClr val="bg1"/>
                </a:solidFill>
              </a:rPr>
              <a:t>Спрос                                                   </a:t>
            </a:r>
            <a:endParaRPr lang="ru-RU" altLang="ru-RU" sz="4400" smtClean="0">
              <a:solidFill>
                <a:schemeClr val="bg1"/>
              </a:solidFill>
            </a:endParaRPr>
          </a:p>
          <a:p>
            <a:pPr eaLnBrk="1" hangingPunct="1"/>
            <a:r>
              <a:rPr lang="ru-RU" altLang="ru-RU" sz="4400" b="1" smtClean="0">
                <a:solidFill>
                  <a:schemeClr val="bg1"/>
                </a:solidFill>
              </a:rPr>
              <a:t>Предложение</a:t>
            </a:r>
            <a:endParaRPr lang="ru-RU" altLang="ru-RU" sz="4400" smtClean="0">
              <a:solidFill>
                <a:schemeClr val="bg1"/>
              </a:solidFill>
            </a:endParaRPr>
          </a:p>
          <a:p>
            <a:pPr eaLnBrk="1" hangingPunct="1"/>
            <a:r>
              <a:rPr lang="ru-RU" altLang="ru-RU" sz="4400" b="1" smtClean="0">
                <a:solidFill>
                  <a:schemeClr val="bg1"/>
                </a:solidFill>
              </a:rPr>
              <a:t>Цена </a:t>
            </a:r>
            <a:endParaRPr lang="ru-RU" altLang="ru-RU" sz="4400" smtClean="0">
              <a:solidFill>
                <a:schemeClr val="bg1"/>
              </a:solidFill>
            </a:endParaRPr>
          </a:p>
          <a:p>
            <a:pPr eaLnBrk="1" hangingPunct="1">
              <a:buFont typeface="Arial" charset="0"/>
              <a:buNone/>
            </a:pPr>
            <a:endParaRPr lang="ru-RU" altLang="ru-RU" sz="4400" smtClean="0">
              <a:solidFill>
                <a:schemeClr val="bg1"/>
              </a:solidFill>
            </a:endParaRPr>
          </a:p>
          <a:p>
            <a:pPr eaLnBrk="1" hangingPunct="1"/>
            <a:endParaRPr lang="ru-RU" alt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572125" y="2000250"/>
            <a:ext cx="3114675" cy="2214563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altLang="ru-RU" smtClean="0"/>
              <a:t>	</a:t>
            </a:r>
            <a:r>
              <a:rPr lang="ru-RU" altLang="ru-RU" b="1" smtClean="0">
                <a:solidFill>
                  <a:schemeClr val="bg1"/>
                </a:solidFill>
              </a:rPr>
              <a:t>между которыми существует взаимосвязь</a:t>
            </a:r>
          </a:p>
        </p:txBody>
      </p:sp>
      <p:sp>
        <p:nvSpPr>
          <p:cNvPr id="5" name="Правая фигурная скобка 4"/>
          <p:cNvSpPr/>
          <p:nvPr/>
        </p:nvSpPr>
        <p:spPr>
          <a:xfrm>
            <a:off x="4500563" y="1643063"/>
            <a:ext cx="928687" cy="2786062"/>
          </a:xfrm>
          <a:prstGeom prst="rightBrac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25"/>
          </a:xfrm>
        </p:spPr>
        <p:txBody>
          <a:bodyPr/>
          <a:lstStyle/>
          <a:p>
            <a:pPr algn="l" eaLnBrk="1" hangingPunct="1"/>
            <a:r>
              <a:rPr lang="ru-RU" altLang="ru-RU" sz="2400" b="1" smtClean="0">
                <a:solidFill>
                  <a:schemeClr val="bg1"/>
                </a:solidFill>
              </a:rPr>
              <a:t/>
            </a:r>
            <a:br>
              <a:rPr lang="ru-RU" altLang="ru-RU" sz="2400" b="1" smtClean="0">
                <a:solidFill>
                  <a:schemeClr val="bg1"/>
                </a:solidFill>
              </a:rPr>
            </a:br>
            <a:r>
              <a:rPr lang="ru-RU" altLang="ru-RU" sz="2400" b="1" smtClean="0">
                <a:solidFill>
                  <a:schemeClr val="bg1"/>
                </a:solidFill>
              </a:rPr>
              <a:t/>
            </a:r>
            <a:br>
              <a:rPr lang="ru-RU" altLang="ru-RU" sz="2400" b="1" smtClean="0">
                <a:solidFill>
                  <a:schemeClr val="bg1"/>
                </a:solidFill>
              </a:rPr>
            </a:br>
            <a:r>
              <a:rPr lang="ru-RU" altLang="ru-RU" sz="3200" b="1" smtClean="0">
                <a:solidFill>
                  <a:srgbClr val="FFFF00"/>
                </a:solidFill>
              </a:rPr>
              <a:t>Спрос </a:t>
            </a:r>
            <a:r>
              <a:rPr lang="ru-RU" altLang="ru-RU" sz="2400" b="1" smtClean="0">
                <a:solidFill>
                  <a:schemeClr val="bg1"/>
                </a:solidFill>
              </a:rPr>
              <a:t>- </a:t>
            </a:r>
            <a:r>
              <a:rPr lang="ru-RU" altLang="ru-RU" sz="2400" smtClean="0">
                <a:solidFill>
                  <a:schemeClr val="bg1"/>
                </a:solidFill>
              </a:rPr>
              <a:t>отражает </a:t>
            </a:r>
            <a:r>
              <a:rPr lang="ru-RU" altLang="ru-RU" sz="3200" b="1" smtClean="0">
                <a:solidFill>
                  <a:schemeClr val="bg1"/>
                </a:solidFill>
              </a:rPr>
              <a:t>готовность</a:t>
            </a:r>
            <a:r>
              <a:rPr lang="ru-RU" altLang="ru-RU" sz="3200" smtClean="0">
                <a:solidFill>
                  <a:schemeClr val="bg1"/>
                </a:solidFill>
              </a:rPr>
              <a:t> </a:t>
            </a:r>
            <a:r>
              <a:rPr lang="ru-RU" altLang="ru-RU" sz="2400" smtClean="0">
                <a:solidFill>
                  <a:schemeClr val="bg1"/>
                </a:solidFill>
              </a:rPr>
              <a:t>(желание и возможность) </a:t>
            </a:r>
            <a:br>
              <a:rPr lang="ru-RU" altLang="ru-RU" sz="2400" smtClean="0">
                <a:solidFill>
                  <a:schemeClr val="bg1"/>
                </a:solidFill>
              </a:rPr>
            </a:br>
            <a:r>
              <a:rPr lang="ru-RU" altLang="ru-RU" sz="2400" smtClean="0">
                <a:solidFill>
                  <a:schemeClr val="bg1"/>
                </a:solidFill>
              </a:rPr>
              <a:t>покупателя приобретать Т и услуги по тем или иным  ценам  в определенных  количествах за определенный промежуток  времени.</a:t>
            </a:r>
            <a:br>
              <a:rPr lang="ru-RU" altLang="ru-RU" sz="2400" smtClean="0">
                <a:solidFill>
                  <a:schemeClr val="bg1"/>
                </a:solidFill>
              </a:rPr>
            </a:br>
            <a:r>
              <a:rPr lang="ru-RU" altLang="ru-RU" sz="2400" smtClean="0">
                <a:solidFill>
                  <a:schemeClr val="bg1"/>
                </a:solidFill>
              </a:rPr>
              <a:t>		Факторы влияющие на спрос:</a:t>
            </a:r>
            <a:br>
              <a:rPr lang="ru-RU" altLang="ru-RU" sz="2400" smtClean="0">
                <a:solidFill>
                  <a:schemeClr val="bg1"/>
                </a:solidFill>
              </a:rPr>
            </a:br>
            <a:r>
              <a:rPr lang="ru-RU" altLang="ru-RU" sz="2400" smtClean="0">
                <a:solidFill>
                  <a:schemeClr val="bg1"/>
                </a:solidFill>
              </a:rPr>
              <a:t/>
            </a:r>
            <a:br>
              <a:rPr lang="ru-RU" altLang="ru-RU" sz="2400" smtClean="0">
                <a:solidFill>
                  <a:schemeClr val="bg1"/>
                </a:solidFill>
              </a:rPr>
            </a:br>
            <a:endParaRPr lang="ru-RU" altLang="ru-RU" sz="2400" smtClean="0">
              <a:solidFill>
                <a:schemeClr val="bg1"/>
              </a:solidFill>
            </a:endParaRPr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</p:nvPr>
        </p:nvGraphicFramePr>
        <p:xfrm>
          <a:off x="142875" y="2000250"/>
          <a:ext cx="9001126" cy="2571750"/>
        </p:xfrm>
        <a:graphic>
          <a:graphicData uri="http://schemas.openxmlformats.org/drawingml/2006/table">
            <a:tbl>
              <a:tblPr firstRow="1" bandRow="1" bandCol="1">
                <a:tableStyleId>{22838BEF-8BB2-4498-84A7-C5851F593DF1}</a:tableStyleId>
              </a:tblPr>
              <a:tblGrid>
                <a:gridCol w="4500563"/>
                <a:gridCol w="4500563"/>
              </a:tblGrid>
              <a:tr h="5714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/>
                        <a:t>Ценовые </a:t>
                      </a:r>
                      <a:r>
                        <a:rPr lang="ru-RU" sz="3200" dirty="0"/>
                        <a:t>факторы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/>
                        <a:t>Неценовые </a:t>
                      </a:r>
                      <a:r>
                        <a:rPr lang="ru-RU" sz="3200" dirty="0"/>
                        <a:t>факторы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286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- изменение </a:t>
                      </a:r>
                      <a:r>
                        <a:rPr lang="ru-RU" sz="2800" b="1" i="1" dirty="0"/>
                        <a:t>цены</a:t>
                      </a:r>
                      <a:r>
                        <a:rPr lang="ru-RU" sz="2400" dirty="0"/>
                        <a:t> при неизменности других факторов -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- изменение </a:t>
                      </a:r>
                      <a:r>
                        <a:rPr lang="ru-RU" sz="2800" b="1" i="1" dirty="0"/>
                        <a:t>других </a:t>
                      </a:r>
                      <a:r>
                        <a:rPr lang="ru-RU" sz="2400" dirty="0"/>
                        <a:t>факторов при неизменности цены -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71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определяют </a:t>
                      </a:r>
                      <a:endParaRPr lang="ru-RU" sz="24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/>
                        <a:t>величину </a:t>
                      </a:r>
                      <a:r>
                        <a:rPr lang="ru-RU" sz="3200" b="1" dirty="0"/>
                        <a:t>спроса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определяют </a:t>
                      </a:r>
                      <a:endParaRPr lang="ru-RU" sz="24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/>
                        <a:t>функцию </a:t>
                      </a:r>
                      <a:r>
                        <a:rPr lang="ru-RU" sz="2800" b="1" dirty="0"/>
                        <a:t>спроса </a:t>
                      </a:r>
                      <a:r>
                        <a:rPr lang="ru-RU" sz="2800" b="1" dirty="0" smtClean="0"/>
                        <a:t>(</a:t>
                      </a:r>
                      <a:r>
                        <a:rPr lang="ru-RU" sz="1800" b="0" dirty="0"/>
                        <a:t>или</a:t>
                      </a:r>
                      <a:r>
                        <a:rPr lang="ru-RU" sz="2800" b="1" dirty="0"/>
                        <a:t> спрос)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5143500" y="428625"/>
            <a:ext cx="3543300" cy="569753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altLang="ru-RU" b="1" smtClean="0">
                <a:solidFill>
                  <a:srgbClr val="FFFF00"/>
                </a:solidFill>
              </a:rPr>
              <a:t>Цена спроса</a:t>
            </a:r>
            <a:r>
              <a:rPr lang="ru-RU" altLang="ru-RU" smtClean="0">
                <a:solidFill>
                  <a:srgbClr val="FFFF00"/>
                </a:solidFill>
              </a:rPr>
              <a:t> – </a:t>
            </a:r>
            <a:r>
              <a:rPr lang="ru-RU" altLang="ru-RU" sz="3500" smtClean="0">
                <a:solidFill>
                  <a:schemeClr val="bg1"/>
                </a:solidFill>
              </a:rPr>
              <a:t>максимальная цена, </a:t>
            </a:r>
            <a:r>
              <a:rPr lang="ru-RU" altLang="ru-RU" smtClean="0">
                <a:solidFill>
                  <a:schemeClr val="bg1"/>
                </a:solidFill>
              </a:rPr>
              <a:t>которую покупатель </a:t>
            </a:r>
            <a:r>
              <a:rPr lang="ru-RU" altLang="ru-RU" sz="3500" smtClean="0">
                <a:solidFill>
                  <a:schemeClr val="bg1"/>
                </a:solidFill>
              </a:rPr>
              <a:t>готов заплатить за определенное количество товаров.</a:t>
            </a:r>
          </a:p>
          <a:p>
            <a:pPr eaLnBrk="1" hangingPunct="1"/>
            <a:endParaRPr lang="ru-RU" altLang="ru-RU" smtClean="0"/>
          </a:p>
        </p:txBody>
      </p:sp>
      <p:sp>
        <p:nvSpPr>
          <p:cNvPr id="7" name="Заголовок 3"/>
          <p:cNvSpPr>
            <a:spLocks noGrp="1"/>
          </p:cNvSpPr>
          <p:nvPr>
            <p:ph sz="half" idx="1"/>
          </p:nvPr>
        </p:nvSpPr>
        <p:spPr>
          <a:xfrm>
            <a:off x="457200" y="428625"/>
            <a:ext cx="4686300" cy="6072188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altLang="ru-RU" sz="3500" b="1" smtClean="0">
                <a:solidFill>
                  <a:srgbClr val="FFFF00"/>
                </a:solidFill>
              </a:rPr>
              <a:t>Величина спроса  </a:t>
            </a:r>
          </a:p>
          <a:p>
            <a:pPr algn="ctr" eaLnBrk="1" hangingPunct="1">
              <a:buFont typeface="Arial" charset="0"/>
              <a:buNone/>
            </a:pPr>
            <a:r>
              <a:rPr lang="ru-RU" altLang="ru-RU" sz="2000" b="1" smtClean="0">
                <a:solidFill>
                  <a:srgbClr val="FFFF00"/>
                </a:solidFill>
              </a:rPr>
              <a:t>(объём покупок) </a:t>
            </a:r>
          </a:p>
          <a:p>
            <a:pPr eaLnBrk="1" hangingPunct="1">
              <a:buFont typeface="Arial" charset="0"/>
              <a:buNone/>
            </a:pPr>
            <a:r>
              <a:rPr lang="ru-RU" altLang="ru-RU" smtClean="0">
                <a:solidFill>
                  <a:schemeClr val="bg1"/>
                </a:solidFill>
              </a:rPr>
              <a:t>отражает то </a:t>
            </a:r>
            <a:r>
              <a:rPr lang="ru-RU" altLang="ru-RU" sz="3600" b="1" smtClean="0">
                <a:solidFill>
                  <a:schemeClr val="bg1"/>
                </a:solidFill>
              </a:rPr>
              <a:t>количество</a:t>
            </a:r>
            <a:r>
              <a:rPr lang="ru-RU" altLang="ru-RU" smtClean="0">
                <a:solidFill>
                  <a:schemeClr val="bg1"/>
                </a:solidFill>
              </a:rPr>
              <a:t> товара, которое было бы куплено по данной цене за определенный период  времени при данном характере спроса, т.е. неизменности прочих факторов, влияющих на спрос.</a:t>
            </a:r>
          </a:p>
          <a:p>
            <a:pPr eaLnBrk="1" hangingPunct="1">
              <a:buFont typeface="Arial" charset="0"/>
              <a:buNone/>
            </a:pPr>
            <a:r>
              <a:rPr lang="ru-RU" altLang="ru-RU" sz="3200" b="1" smtClean="0">
                <a:solidFill>
                  <a:schemeClr val="bg1"/>
                </a:solidFill>
              </a:rPr>
              <a:t>Величина спроса зависит от цены товара.</a:t>
            </a:r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>
            <p:ph idx="1"/>
          </p:nvPr>
        </p:nvGraphicFramePr>
        <p:xfrm>
          <a:off x="1863725" y="914400"/>
          <a:ext cx="5715000" cy="538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Диаграмма" r:id="rId3" imgW="3105059" imgH="2886090" progId="Excel.Sheet.8">
                  <p:embed/>
                </p:oleObj>
              </mc:Choice>
              <mc:Fallback>
                <p:oleObj name="Диаграмма" r:id="rId3" imgW="3105059" imgH="288609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3725" y="914400"/>
                        <a:ext cx="5715000" cy="538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Rectangle 5"/>
          <p:cNvSpPr>
            <a:spLocks noGrp="1" noRot="1" noChangeArrowheads="1"/>
          </p:cNvSpPr>
          <p:nvPr>
            <p:ph type="title"/>
          </p:nvPr>
        </p:nvSpPr>
        <p:spPr>
          <a:xfrm>
            <a:off x="457200" y="142875"/>
            <a:ext cx="8229600" cy="714375"/>
          </a:xfrm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altLang="ru-RU" sz="2800" b="1" smtClean="0">
                <a:solidFill>
                  <a:schemeClr val="bg1"/>
                </a:solidFill>
              </a:rPr>
              <a:t/>
            </a:r>
            <a:br>
              <a:rPr lang="ru-RU" altLang="ru-RU" sz="2800" b="1" smtClean="0">
                <a:solidFill>
                  <a:schemeClr val="bg1"/>
                </a:solidFill>
              </a:rPr>
            </a:br>
            <a:r>
              <a:rPr lang="en-US" altLang="ru-RU" sz="2800" b="1" smtClean="0">
                <a:solidFill>
                  <a:schemeClr val="bg1"/>
                </a:solidFill>
              </a:rPr>
              <a:t>Q </a:t>
            </a:r>
            <a:r>
              <a:rPr lang="ru-RU" altLang="ru-RU" sz="2800" b="1" smtClean="0">
                <a:solidFill>
                  <a:schemeClr val="bg1"/>
                </a:solidFill>
              </a:rPr>
              <a:t> - величина спроса,  </a:t>
            </a:r>
            <a:r>
              <a:rPr lang="en-US" altLang="ru-RU" sz="2800" b="1" smtClean="0">
                <a:solidFill>
                  <a:schemeClr val="bg1"/>
                </a:solidFill>
              </a:rPr>
              <a:t>D – </a:t>
            </a:r>
            <a:r>
              <a:rPr lang="ru-RU" altLang="ru-RU" sz="2800" b="1" smtClean="0">
                <a:solidFill>
                  <a:schemeClr val="bg1"/>
                </a:solidFill>
              </a:rPr>
              <a:t>спрос,  </a:t>
            </a:r>
            <a:r>
              <a:rPr lang="en-US" altLang="ru-RU" sz="2800" b="1" smtClean="0">
                <a:solidFill>
                  <a:schemeClr val="bg1"/>
                </a:solidFill>
              </a:rPr>
              <a:t>P</a:t>
            </a:r>
            <a:r>
              <a:rPr lang="ru-RU" altLang="ru-RU" sz="2800" b="1" smtClean="0">
                <a:solidFill>
                  <a:schemeClr val="bg1"/>
                </a:solidFill>
              </a:rPr>
              <a:t> – цена товара</a:t>
            </a:r>
            <a:br>
              <a:rPr lang="ru-RU" altLang="ru-RU" sz="2800" b="1" smtClean="0">
                <a:solidFill>
                  <a:schemeClr val="bg1"/>
                </a:solidFill>
              </a:rPr>
            </a:br>
            <a:endParaRPr lang="en-US" altLang="ru-RU" sz="2800" b="1" smtClean="0">
              <a:solidFill>
                <a:srgbClr val="FFFF00"/>
              </a:solidFill>
            </a:endParaRPr>
          </a:p>
        </p:txBody>
      </p:sp>
      <p:sp>
        <p:nvSpPr>
          <p:cNvPr id="1028" name="Line 24"/>
          <p:cNvSpPr>
            <a:spLocks noChangeShapeType="1"/>
          </p:cNvSpPr>
          <p:nvPr/>
        </p:nvSpPr>
        <p:spPr bwMode="auto">
          <a:xfrm>
            <a:off x="2406650" y="4705350"/>
            <a:ext cx="25146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54299" name="Line 27"/>
          <p:cNvSpPr>
            <a:spLocks noChangeShapeType="1"/>
          </p:cNvSpPr>
          <p:nvPr/>
        </p:nvSpPr>
        <p:spPr bwMode="auto">
          <a:xfrm>
            <a:off x="2482850" y="340995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n>
                <a:solidFill>
                  <a:sysClr val="windowText" lastClr="000000"/>
                </a:solidFill>
              </a:ln>
              <a:latin typeface="+mn-lt"/>
              <a:cs typeface="+mn-cs"/>
            </a:endParaRPr>
          </a:p>
        </p:txBody>
      </p:sp>
      <p:sp>
        <p:nvSpPr>
          <p:cNvPr id="54301" name="Freeform 29"/>
          <p:cNvSpPr>
            <a:spLocks/>
          </p:cNvSpPr>
          <p:nvPr/>
        </p:nvSpPr>
        <p:spPr bwMode="auto">
          <a:xfrm>
            <a:off x="2895600" y="1447800"/>
            <a:ext cx="4248150" cy="3768725"/>
          </a:xfrm>
          <a:custGeom>
            <a:avLst/>
            <a:gdLst>
              <a:gd name="T0" fmla="*/ 0 w 2496"/>
              <a:gd name="T1" fmla="*/ 0 h 2208"/>
              <a:gd name="T2" fmla="*/ 2147483647 w 2496"/>
              <a:gd name="T3" fmla="*/ 2147483647 h 2208"/>
              <a:gd name="T4" fmla="*/ 2147483647 w 2496"/>
              <a:gd name="T5" fmla="*/ 2147483647 h 2208"/>
              <a:gd name="T6" fmla="*/ 2147483647 w 2496"/>
              <a:gd name="T7" fmla="*/ 2147483647 h 2208"/>
              <a:gd name="T8" fmla="*/ 0 60000 65536"/>
              <a:gd name="T9" fmla="*/ 0 60000 65536"/>
              <a:gd name="T10" fmla="*/ 0 60000 65536"/>
              <a:gd name="T11" fmla="*/ 0 60000 65536"/>
              <a:gd name="T12" fmla="*/ 0 w 2496"/>
              <a:gd name="T13" fmla="*/ 0 h 2208"/>
              <a:gd name="T14" fmla="*/ 2496 w 2496"/>
              <a:gd name="T15" fmla="*/ 2208 h 22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96" h="2208">
                <a:moveTo>
                  <a:pt x="0" y="0"/>
                </a:moveTo>
                <a:cubicBezTo>
                  <a:pt x="40" y="392"/>
                  <a:pt x="80" y="784"/>
                  <a:pt x="288" y="1104"/>
                </a:cubicBezTo>
                <a:cubicBezTo>
                  <a:pt x="496" y="1424"/>
                  <a:pt x="880" y="1736"/>
                  <a:pt x="1248" y="1920"/>
                </a:cubicBezTo>
                <a:cubicBezTo>
                  <a:pt x="1616" y="2104"/>
                  <a:pt x="2288" y="2160"/>
                  <a:pt x="2496" y="2208"/>
                </a:cubicBezTo>
              </a:path>
            </a:pathLst>
          </a:custGeom>
          <a:noFill/>
          <a:ln w="63500">
            <a:solidFill>
              <a:srgbClr val="3399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54302" name="AutoShape 30"/>
          <p:cNvSpPr>
            <a:spLocks noChangeArrowheads="1"/>
          </p:cNvSpPr>
          <p:nvPr/>
        </p:nvSpPr>
        <p:spPr bwMode="auto">
          <a:xfrm>
            <a:off x="4786313" y="4584700"/>
            <a:ext cx="152400" cy="152400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54293" name="AutoShape 21"/>
          <p:cNvSpPr>
            <a:spLocks noChangeArrowheads="1"/>
          </p:cNvSpPr>
          <p:nvPr/>
        </p:nvSpPr>
        <p:spPr bwMode="auto">
          <a:xfrm>
            <a:off x="2863850" y="1581150"/>
            <a:ext cx="152400" cy="152400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54300" name="AutoShape 28"/>
          <p:cNvSpPr>
            <a:spLocks noChangeArrowheads="1"/>
          </p:cNvSpPr>
          <p:nvPr/>
        </p:nvSpPr>
        <p:spPr bwMode="auto">
          <a:xfrm>
            <a:off x="3321050" y="3333750"/>
            <a:ext cx="152400" cy="152400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1034" name="Text Box 31"/>
          <p:cNvSpPr txBox="1">
            <a:spLocks noChangeArrowheads="1"/>
          </p:cNvSpPr>
          <p:nvPr/>
        </p:nvSpPr>
        <p:spPr bwMode="auto">
          <a:xfrm>
            <a:off x="1357313" y="1143000"/>
            <a:ext cx="547687" cy="715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400" b="1" i="1" dirty="0">
                <a:solidFill>
                  <a:schemeClr val="bg1"/>
                </a:solidFill>
                <a:latin typeface="Calibri" pitchFamily="34" charset="0"/>
              </a:rPr>
              <a:t>P</a:t>
            </a:r>
            <a:endParaRPr lang="ru-RU" sz="2400" b="1" i="1" dirty="0">
              <a:solidFill>
                <a:schemeClr val="bg1"/>
              </a:solidFill>
              <a:latin typeface="Calibri" pitchFamily="34" charset="0"/>
            </a:endParaRPr>
          </a:p>
          <a:p>
            <a:pPr algn="ctr" eaLnBrk="0" hangingPunct="0">
              <a:spcBef>
                <a:spcPct val="50000"/>
              </a:spcBef>
              <a:defRPr/>
            </a:pPr>
            <a:r>
              <a:rPr lang="ru-RU" sz="1100" b="1" i="1" dirty="0">
                <a:solidFill>
                  <a:schemeClr val="bg1"/>
                </a:solidFill>
                <a:latin typeface="Calibri" pitchFamily="34" charset="0"/>
              </a:rPr>
              <a:t>цена</a:t>
            </a:r>
            <a:endParaRPr lang="en-US" sz="105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035" name="Text Box 32"/>
          <p:cNvSpPr txBox="1">
            <a:spLocks noChangeArrowheads="1"/>
          </p:cNvSpPr>
          <p:nvPr/>
        </p:nvSpPr>
        <p:spPr bwMode="auto">
          <a:xfrm>
            <a:off x="7467600" y="5715000"/>
            <a:ext cx="819150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ru-RU" sz="2400" b="1" i="1">
                <a:solidFill>
                  <a:schemeClr val="bg1"/>
                </a:solidFill>
                <a:latin typeface="Calibri" pitchFamily="34" charset="0"/>
              </a:rPr>
              <a:t>Q</a:t>
            </a:r>
            <a:endParaRPr lang="ru-RU" altLang="ru-RU" sz="2400" b="1" i="1">
              <a:solidFill>
                <a:schemeClr val="bg1"/>
              </a:solidFill>
              <a:latin typeface="Calibri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ru-RU" altLang="ru-RU" sz="1100" b="1" i="1">
                <a:solidFill>
                  <a:schemeClr val="bg1"/>
                </a:solidFill>
                <a:latin typeface="Calibri" pitchFamily="34" charset="0"/>
              </a:rPr>
              <a:t>кол-во</a:t>
            </a:r>
            <a:endParaRPr lang="en-US" altLang="ru-RU" sz="1100" b="1" i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4305" name="Line 33"/>
          <p:cNvSpPr>
            <a:spLocks noChangeShapeType="1"/>
          </p:cNvSpPr>
          <p:nvPr/>
        </p:nvSpPr>
        <p:spPr bwMode="auto">
          <a:xfrm>
            <a:off x="2438400" y="1676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1037" name="Text Box 35"/>
          <p:cNvSpPr txBox="1">
            <a:spLocks noChangeArrowheads="1"/>
          </p:cNvSpPr>
          <p:nvPr/>
        </p:nvSpPr>
        <p:spPr bwMode="auto">
          <a:xfrm>
            <a:off x="3397250" y="302895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ru-RU" i="1">
                <a:latin typeface="Calibri" pitchFamily="34" charset="0"/>
              </a:rPr>
              <a:t>A</a:t>
            </a:r>
          </a:p>
        </p:txBody>
      </p:sp>
      <p:sp>
        <p:nvSpPr>
          <p:cNvPr id="1038" name="Text Box 36"/>
          <p:cNvSpPr txBox="1">
            <a:spLocks noChangeArrowheads="1"/>
          </p:cNvSpPr>
          <p:nvPr/>
        </p:nvSpPr>
        <p:spPr bwMode="auto">
          <a:xfrm>
            <a:off x="4845050" y="432435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ru-RU" i="1">
                <a:latin typeface="Calibri" pitchFamily="34" charset="0"/>
              </a:rPr>
              <a:t>B</a:t>
            </a:r>
          </a:p>
        </p:txBody>
      </p:sp>
      <p:sp>
        <p:nvSpPr>
          <p:cNvPr id="1039" name="Freeform 47"/>
          <p:cNvSpPr>
            <a:spLocks/>
          </p:cNvSpPr>
          <p:nvPr/>
        </p:nvSpPr>
        <p:spPr bwMode="auto">
          <a:xfrm>
            <a:off x="3397250" y="3409950"/>
            <a:ext cx="1731963" cy="1271588"/>
          </a:xfrm>
          <a:custGeom>
            <a:avLst/>
            <a:gdLst>
              <a:gd name="T0" fmla="*/ 0 w 1091"/>
              <a:gd name="T1" fmla="*/ 0 h 801"/>
              <a:gd name="T2" fmla="*/ 2147483647 w 1091"/>
              <a:gd name="T3" fmla="*/ 2147483647 h 801"/>
              <a:gd name="T4" fmla="*/ 2147483647 w 1091"/>
              <a:gd name="T5" fmla="*/ 2147483647 h 801"/>
              <a:gd name="T6" fmla="*/ 2147483647 w 1091"/>
              <a:gd name="T7" fmla="*/ 2147483647 h 801"/>
              <a:gd name="T8" fmla="*/ 2147483647 w 1091"/>
              <a:gd name="T9" fmla="*/ 2147483647 h 801"/>
              <a:gd name="T10" fmla="*/ 2147483647 w 1091"/>
              <a:gd name="T11" fmla="*/ 2147483647 h 801"/>
              <a:gd name="T12" fmla="*/ 2147483647 w 1091"/>
              <a:gd name="T13" fmla="*/ 2147483647 h 801"/>
              <a:gd name="T14" fmla="*/ 2147483647 w 1091"/>
              <a:gd name="T15" fmla="*/ 2147483647 h 801"/>
              <a:gd name="T16" fmla="*/ 2147483647 w 1091"/>
              <a:gd name="T17" fmla="*/ 2147483647 h 801"/>
              <a:gd name="T18" fmla="*/ 2147483647 w 1091"/>
              <a:gd name="T19" fmla="*/ 2147483647 h 801"/>
              <a:gd name="T20" fmla="*/ 2147483647 w 1091"/>
              <a:gd name="T21" fmla="*/ 2147483647 h 801"/>
              <a:gd name="T22" fmla="*/ 2147483647 w 1091"/>
              <a:gd name="T23" fmla="*/ 2147483647 h 801"/>
              <a:gd name="T24" fmla="*/ 2147483647 w 1091"/>
              <a:gd name="T25" fmla="*/ 2147483647 h 801"/>
              <a:gd name="T26" fmla="*/ 2147483647 w 1091"/>
              <a:gd name="T27" fmla="*/ 2147483647 h 80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091"/>
              <a:gd name="T43" fmla="*/ 0 h 801"/>
              <a:gd name="T44" fmla="*/ 1091 w 1091"/>
              <a:gd name="T45" fmla="*/ 801 h 801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091" h="801">
                <a:moveTo>
                  <a:pt x="0" y="0"/>
                </a:moveTo>
                <a:cubicBezTo>
                  <a:pt x="8" y="42"/>
                  <a:pt x="17" y="83"/>
                  <a:pt x="25" y="125"/>
                </a:cubicBezTo>
                <a:cubicBezTo>
                  <a:pt x="28" y="138"/>
                  <a:pt x="29" y="153"/>
                  <a:pt x="37" y="163"/>
                </a:cubicBezTo>
                <a:cubicBezTo>
                  <a:pt x="46" y="175"/>
                  <a:pt x="62" y="180"/>
                  <a:pt x="75" y="188"/>
                </a:cubicBezTo>
                <a:cubicBezTo>
                  <a:pt x="83" y="200"/>
                  <a:pt x="89" y="215"/>
                  <a:pt x="100" y="225"/>
                </a:cubicBezTo>
                <a:cubicBezTo>
                  <a:pt x="123" y="245"/>
                  <a:pt x="175" y="275"/>
                  <a:pt x="175" y="275"/>
                </a:cubicBezTo>
                <a:cubicBezTo>
                  <a:pt x="210" y="329"/>
                  <a:pt x="275" y="384"/>
                  <a:pt x="325" y="425"/>
                </a:cubicBezTo>
                <a:cubicBezTo>
                  <a:pt x="373" y="464"/>
                  <a:pt x="398" y="513"/>
                  <a:pt x="450" y="551"/>
                </a:cubicBezTo>
                <a:cubicBezTo>
                  <a:pt x="531" y="610"/>
                  <a:pt x="510" y="596"/>
                  <a:pt x="601" y="626"/>
                </a:cubicBezTo>
                <a:cubicBezTo>
                  <a:pt x="613" y="630"/>
                  <a:pt x="638" y="638"/>
                  <a:pt x="638" y="638"/>
                </a:cubicBezTo>
                <a:cubicBezTo>
                  <a:pt x="682" y="667"/>
                  <a:pt x="695" y="677"/>
                  <a:pt x="751" y="701"/>
                </a:cubicBezTo>
                <a:cubicBezTo>
                  <a:pt x="775" y="711"/>
                  <a:pt x="826" y="726"/>
                  <a:pt x="826" y="726"/>
                </a:cubicBezTo>
                <a:cubicBezTo>
                  <a:pt x="873" y="761"/>
                  <a:pt x="930" y="801"/>
                  <a:pt x="989" y="801"/>
                </a:cubicBezTo>
                <a:lnTo>
                  <a:pt x="1091" y="39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1040" name="Text Box 49"/>
          <p:cNvSpPr txBox="1">
            <a:spLocks noChangeArrowheads="1"/>
          </p:cNvSpPr>
          <p:nvPr/>
        </p:nvSpPr>
        <p:spPr bwMode="auto">
          <a:xfrm>
            <a:off x="6597650" y="4795838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ru-RU" i="1">
                <a:latin typeface="Calibri" pitchFamily="34" charset="0"/>
              </a:rPr>
              <a:t>D</a:t>
            </a:r>
          </a:p>
        </p:txBody>
      </p:sp>
      <p:sp>
        <p:nvSpPr>
          <p:cNvPr id="54324" name="Line 52"/>
          <p:cNvSpPr>
            <a:spLocks noChangeShapeType="1"/>
          </p:cNvSpPr>
          <p:nvPr/>
        </p:nvSpPr>
        <p:spPr bwMode="auto">
          <a:xfrm flipV="1">
            <a:off x="2357438" y="4714875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54325" name="Line 53"/>
          <p:cNvSpPr>
            <a:spLocks noChangeShapeType="1"/>
          </p:cNvSpPr>
          <p:nvPr/>
        </p:nvSpPr>
        <p:spPr bwMode="auto">
          <a:xfrm>
            <a:off x="2909888" y="1735138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54326" name="Line 54"/>
          <p:cNvSpPr>
            <a:spLocks noChangeShapeType="1"/>
          </p:cNvSpPr>
          <p:nvPr/>
        </p:nvSpPr>
        <p:spPr bwMode="auto">
          <a:xfrm>
            <a:off x="3397250" y="348615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54327" name="Line 55"/>
          <p:cNvSpPr>
            <a:spLocks noChangeShapeType="1"/>
          </p:cNvSpPr>
          <p:nvPr/>
        </p:nvSpPr>
        <p:spPr bwMode="auto">
          <a:xfrm>
            <a:off x="4857750" y="4745038"/>
            <a:ext cx="19050" cy="811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54328" name="Line 56"/>
          <p:cNvSpPr>
            <a:spLocks noChangeShapeType="1"/>
          </p:cNvSpPr>
          <p:nvPr/>
        </p:nvSpPr>
        <p:spPr bwMode="auto">
          <a:xfrm flipV="1">
            <a:off x="2468563" y="5148263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54329" name="AutoShape 57"/>
          <p:cNvSpPr>
            <a:spLocks noChangeArrowheads="1"/>
          </p:cNvSpPr>
          <p:nvPr/>
        </p:nvSpPr>
        <p:spPr bwMode="auto">
          <a:xfrm>
            <a:off x="6750050" y="5086350"/>
            <a:ext cx="152400" cy="152400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54330" name="Line 58"/>
          <p:cNvSpPr>
            <a:spLocks noChangeShapeType="1"/>
          </p:cNvSpPr>
          <p:nvPr/>
        </p:nvSpPr>
        <p:spPr bwMode="auto">
          <a:xfrm flipH="1">
            <a:off x="6826250" y="5238750"/>
            <a:ext cx="0" cy="312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048" name="Text Box 37"/>
          <p:cNvSpPr txBox="1">
            <a:spLocks noChangeArrowheads="1"/>
          </p:cNvSpPr>
          <p:nvPr/>
        </p:nvSpPr>
        <p:spPr bwMode="auto">
          <a:xfrm>
            <a:off x="2895600" y="1447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ru-RU" i="1">
                <a:latin typeface="Calibri" pitchFamily="34" charset="0"/>
              </a:rPr>
              <a:t>C</a:t>
            </a:r>
          </a:p>
        </p:txBody>
      </p:sp>
      <p:sp>
        <p:nvSpPr>
          <p:cNvPr id="25" name="Rectangle 5"/>
          <p:cNvSpPr txBox="1">
            <a:spLocks noRot="1" noChangeArrowheads="1"/>
          </p:cNvSpPr>
          <p:nvPr/>
        </p:nvSpPr>
        <p:spPr bwMode="auto">
          <a:xfrm>
            <a:off x="500063" y="6215063"/>
            <a:ext cx="822960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3200" b="1">
                <a:solidFill>
                  <a:srgbClr val="FFFF00"/>
                </a:solidFill>
                <a:latin typeface="+mj-lt"/>
                <a:ea typeface="+mj-ea"/>
                <a:cs typeface="+mj-cs"/>
              </a:rPr>
              <a:t>Изменение величины спроса</a:t>
            </a:r>
            <a:endParaRPr lang="en-US" sz="3200" b="1" dirty="0">
              <a:solidFill>
                <a:srgbClr val="FFFF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4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54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54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54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54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2000"/>
                                        <p:tgtEl>
                                          <p:spTgt spid="54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54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54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0"/>
                                        <p:tgtEl>
                                          <p:spTgt spid="54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01" grpId="0" animBg="1"/>
      <p:bldP spid="54302" grpId="0" animBg="1"/>
      <p:bldP spid="54293" grpId="0" animBg="1"/>
      <p:bldP spid="54300" grpId="0" animBg="1"/>
      <p:bldP spid="54305" grpId="0" animBg="1"/>
      <p:bldP spid="54324" grpId="0" animBg="1"/>
      <p:bldP spid="54325" grpId="0" animBg="1"/>
      <p:bldP spid="54326" grpId="0" animBg="1"/>
      <p:bldP spid="54327" grpId="0" animBg="1"/>
      <p:bldP spid="54328" grpId="0" animBg="1"/>
      <p:bldP spid="54329" grpId="0" animBg="1"/>
      <p:bldP spid="5433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FFFF00"/>
                </a:solidFill>
              </a:rPr>
              <a:t>Закон спроса</a:t>
            </a:r>
            <a:endParaRPr lang="en-US" altLang="ru-RU" b="1" smtClean="0">
              <a:solidFill>
                <a:srgbClr val="FFFF00"/>
              </a:solidFill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89100"/>
            <a:ext cx="82296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b="1" smtClean="0">
                <a:solidFill>
                  <a:schemeClr val="bg1"/>
                </a:solidFill>
              </a:rPr>
              <a:t>Величина спроса находится в обратной зависимости от цены: </a:t>
            </a:r>
          </a:p>
          <a:p>
            <a:pPr eaLnBrk="1" hangingPunct="1">
              <a:buClr>
                <a:schemeClr val="tx1"/>
              </a:buClr>
              <a:buFont typeface="Arial" charset="0"/>
              <a:buNone/>
            </a:pPr>
            <a:r>
              <a:rPr lang="ru-RU" altLang="ru-RU" b="1" smtClean="0">
                <a:solidFill>
                  <a:schemeClr val="bg1"/>
                </a:solidFill>
              </a:rPr>
              <a:t>       выше цена                  ниже спрос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ru-RU" altLang="ru-RU" b="1" smtClean="0">
                <a:solidFill>
                  <a:schemeClr val="bg1"/>
                </a:solidFill>
              </a:rPr>
              <a:t>						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endParaRPr lang="ru-RU" altLang="ru-RU" b="1" smtClean="0">
              <a:solidFill>
                <a:schemeClr val="bg1"/>
              </a:solidFill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ru-RU" altLang="ru-RU" b="1" smtClean="0">
                <a:solidFill>
                  <a:schemeClr val="bg1"/>
                </a:solidFill>
              </a:rPr>
              <a:t>                                                         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ru-RU" altLang="ru-RU" b="1" smtClean="0">
                <a:solidFill>
                  <a:schemeClr val="bg1"/>
                </a:solidFill>
              </a:rPr>
              <a:t>       ниже цена                    выше спрос</a:t>
            </a:r>
            <a:endParaRPr lang="en-US" altLang="ru-RU" b="1" smtClean="0">
              <a:solidFill>
                <a:schemeClr val="bg1"/>
              </a:solidFill>
            </a:endParaRPr>
          </a:p>
        </p:txBody>
      </p:sp>
      <p:sp>
        <p:nvSpPr>
          <p:cNvPr id="73737" name="AutoShape 9"/>
          <p:cNvSpPr>
            <a:spLocks noChangeArrowheads="1"/>
          </p:cNvSpPr>
          <p:nvPr/>
        </p:nvSpPr>
        <p:spPr bwMode="auto">
          <a:xfrm rot="5400000">
            <a:off x="3748088" y="3252788"/>
            <a:ext cx="1600200" cy="3810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FF00"/>
          </a:solidFill>
          <a:ln w="9525" algn="ctr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73738" name="AutoShape 10"/>
          <p:cNvSpPr>
            <a:spLocks noChangeArrowheads="1"/>
          </p:cNvSpPr>
          <p:nvPr/>
        </p:nvSpPr>
        <p:spPr bwMode="auto">
          <a:xfrm rot="-5400000">
            <a:off x="104775" y="3181350"/>
            <a:ext cx="1600200" cy="3810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FF00"/>
          </a:solidFill>
          <a:ln w="9525" algn="ctr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6" name="AutoShape 10"/>
          <p:cNvSpPr>
            <a:spLocks noChangeArrowheads="1"/>
          </p:cNvSpPr>
          <p:nvPr/>
        </p:nvSpPr>
        <p:spPr bwMode="auto">
          <a:xfrm rot="-5400000">
            <a:off x="3819525" y="5253038"/>
            <a:ext cx="1600200" cy="3810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FF00"/>
          </a:solidFill>
          <a:ln w="9525" algn="ctr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auto">
          <a:xfrm rot="5400000">
            <a:off x="104775" y="5253038"/>
            <a:ext cx="1600200" cy="3810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FF00"/>
          </a:solidFill>
          <a:ln w="9525" algn="ctr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3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3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/>
      <p:bldP spid="73737" grpId="0" animBg="1"/>
      <p:bldP spid="73738" grpId="0" animBg="1"/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5"/>
          <p:cNvSpPr>
            <a:spLocks noGrp="1"/>
          </p:cNvSpPr>
          <p:nvPr>
            <p:ph type="title"/>
          </p:nvPr>
        </p:nvSpPr>
        <p:spPr>
          <a:xfrm>
            <a:off x="457200" y="273050"/>
            <a:ext cx="2328863" cy="1162050"/>
          </a:xfrm>
        </p:spPr>
        <p:txBody>
          <a:bodyPr/>
          <a:lstStyle/>
          <a:p>
            <a:pPr eaLnBrk="1" hangingPunct="1"/>
            <a:r>
              <a:rPr lang="ru-RU" altLang="ru-RU" sz="6000" smtClean="0">
                <a:solidFill>
                  <a:srgbClr val="FFFF00"/>
                </a:solidFill>
              </a:rPr>
              <a:t>Спрос 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2571750" y="273050"/>
            <a:ext cx="6115050" cy="62992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>
                <a:solidFill>
                  <a:srgbClr val="FFFF00"/>
                </a:solidFill>
              </a:rPr>
              <a:t>Функция спроса </a:t>
            </a:r>
            <a:r>
              <a:rPr lang="ru-RU" dirty="0">
                <a:solidFill>
                  <a:schemeClr val="bg1"/>
                </a:solidFill>
              </a:rPr>
              <a:t>(</a:t>
            </a:r>
            <a:r>
              <a:rPr lang="ru-RU" sz="2600" dirty="0">
                <a:solidFill>
                  <a:schemeClr val="bg1"/>
                </a:solidFill>
              </a:rPr>
              <a:t>или просто </a:t>
            </a:r>
            <a:r>
              <a:rPr lang="ru-RU" dirty="0">
                <a:solidFill>
                  <a:schemeClr val="bg1"/>
                </a:solidFill>
              </a:rPr>
              <a:t>спрос) изменяется в результате изменения других факторов при неизменной цене товара.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u="sng" dirty="0" smtClean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u="sng" dirty="0" smtClean="0">
                <a:solidFill>
                  <a:schemeClr val="bg1"/>
                </a:solidFill>
              </a:rPr>
              <a:t>Неценовые </a:t>
            </a:r>
            <a:r>
              <a:rPr lang="ru-RU" u="sng" dirty="0">
                <a:solidFill>
                  <a:schemeClr val="bg1"/>
                </a:solidFill>
              </a:rPr>
              <a:t>факторы спроса</a:t>
            </a:r>
            <a:endParaRPr lang="ru-RU" dirty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bg1"/>
                </a:solidFill>
              </a:rPr>
              <a:t>Число покупателей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bg1"/>
                </a:solidFill>
              </a:rPr>
              <a:t>Доходы покупателей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bg1"/>
                </a:solidFill>
              </a:rPr>
              <a:t>Цены на другие товары </a:t>
            </a:r>
            <a:r>
              <a:rPr lang="ru-RU" sz="2200" i="1" dirty="0">
                <a:solidFill>
                  <a:schemeClr val="bg1"/>
                </a:solidFill>
              </a:rPr>
              <a:t>(Турция/Египет, апельсин/мандарин, принтер/картридж, бензин/автомобиль… )</a:t>
            </a:r>
            <a:endParaRPr lang="ru-RU" dirty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bg1"/>
                </a:solidFill>
              </a:rPr>
              <a:t>Предпочтения </a:t>
            </a:r>
            <a:r>
              <a:rPr lang="ru-RU" sz="2200" i="1" dirty="0">
                <a:solidFill>
                  <a:schemeClr val="bg1"/>
                </a:solidFill>
              </a:rPr>
              <a:t>(детектив/классика)</a:t>
            </a:r>
            <a:endParaRPr lang="ru-RU" i="1" dirty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bg1"/>
                </a:solidFill>
              </a:rPr>
              <a:t>Ожидания </a:t>
            </a:r>
            <a:r>
              <a:rPr lang="ru-RU" sz="2200" i="1" dirty="0">
                <a:solidFill>
                  <a:schemeClr val="bg1"/>
                </a:solidFill>
              </a:rPr>
              <a:t>(ожидание роста цен на мыло в следующем году – рост спроса теперь при той же цене)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25604" name="Текст 7"/>
          <p:cNvSpPr txBox="1">
            <a:spLocks/>
          </p:cNvSpPr>
          <p:nvPr/>
        </p:nvSpPr>
        <p:spPr bwMode="auto">
          <a:xfrm>
            <a:off x="500063" y="1428750"/>
            <a:ext cx="2071687" cy="421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ru-RU" sz="2400" b="1">
                <a:solidFill>
                  <a:schemeClr val="bg1"/>
                </a:solidFill>
                <a:latin typeface="Calibri" pitchFamily="34" charset="0"/>
              </a:rPr>
              <a:t>Q </a:t>
            </a:r>
            <a:r>
              <a:rPr lang="ru-RU" altLang="ru-RU" sz="2400">
                <a:solidFill>
                  <a:schemeClr val="bg1"/>
                </a:solidFill>
                <a:latin typeface="Calibri" pitchFamily="34" charset="0"/>
              </a:rPr>
              <a:t> - величина спроса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ru-RU" sz="2400" b="1">
                <a:solidFill>
                  <a:schemeClr val="bg1"/>
                </a:solidFill>
                <a:latin typeface="Calibri" pitchFamily="34" charset="0"/>
              </a:rPr>
              <a:t>D</a:t>
            </a:r>
            <a:r>
              <a:rPr lang="en-US" altLang="ru-RU" sz="2400">
                <a:solidFill>
                  <a:schemeClr val="bg1"/>
                </a:solidFill>
                <a:latin typeface="Calibri" pitchFamily="34" charset="0"/>
              </a:rPr>
              <a:t> - </a:t>
            </a:r>
            <a:r>
              <a:rPr lang="ru-RU" altLang="ru-RU" sz="2400">
                <a:solidFill>
                  <a:schemeClr val="bg1"/>
                </a:solidFill>
                <a:latin typeface="Calibri" pitchFamily="34" charset="0"/>
              </a:rPr>
              <a:t>спрос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ru-RU" sz="2400" b="1">
                <a:solidFill>
                  <a:schemeClr val="bg1"/>
                </a:solidFill>
                <a:latin typeface="Calibri" pitchFamily="34" charset="0"/>
              </a:rPr>
              <a:t>P</a:t>
            </a:r>
            <a:r>
              <a:rPr lang="ru-RU" altLang="ru-RU" sz="2400">
                <a:solidFill>
                  <a:schemeClr val="bg1"/>
                </a:solidFill>
                <a:latin typeface="Calibri" pitchFamily="34" charset="0"/>
              </a:rPr>
              <a:t> – цена товара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ru-RU" altLang="ru-RU" sz="4000" smtClean="0">
                <a:solidFill>
                  <a:srgbClr val="FFFF00"/>
                </a:solidFill>
              </a:rPr>
              <a:t>Изменение функции спроса</a:t>
            </a:r>
            <a:endParaRPr lang="en-US" altLang="ru-RU" sz="4000" smtClean="0">
              <a:solidFill>
                <a:srgbClr val="FFFF00"/>
              </a:solidFill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ph idx="1"/>
          </p:nvPr>
        </p:nvGraphicFramePr>
        <p:xfrm>
          <a:off x="1676400" y="914400"/>
          <a:ext cx="5715000" cy="538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Chart" r:id="rId3" imgW="3105060" imgH="2886075" progId="Excel.Sheet.8">
                  <p:embed/>
                </p:oleObj>
              </mc:Choice>
              <mc:Fallback>
                <p:oleObj name="Chart" r:id="rId3" imgW="3105060" imgH="2886075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914400"/>
                        <a:ext cx="5715000" cy="538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Line 10"/>
          <p:cNvSpPr>
            <a:spLocks noChangeShapeType="1"/>
          </p:cNvSpPr>
          <p:nvPr/>
        </p:nvSpPr>
        <p:spPr bwMode="auto">
          <a:xfrm>
            <a:off x="3200400" y="3505200"/>
            <a:ext cx="0" cy="21336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053" name="Line 11"/>
          <p:cNvSpPr>
            <a:spLocks noChangeShapeType="1"/>
          </p:cNvSpPr>
          <p:nvPr/>
        </p:nvSpPr>
        <p:spPr bwMode="auto">
          <a:xfrm>
            <a:off x="2209800" y="3429000"/>
            <a:ext cx="9144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57356" name="Freeform 12"/>
          <p:cNvSpPr>
            <a:spLocks/>
          </p:cNvSpPr>
          <p:nvPr/>
        </p:nvSpPr>
        <p:spPr bwMode="auto">
          <a:xfrm>
            <a:off x="2743200" y="1676400"/>
            <a:ext cx="2971800" cy="3124200"/>
          </a:xfrm>
          <a:custGeom>
            <a:avLst/>
            <a:gdLst>
              <a:gd name="T0" fmla="*/ 0 w 2496"/>
              <a:gd name="T1" fmla="*/ 0 h 2208"/>
              <a:gd name="T2" fmla="*/ 2147483647 w 2496"/>
              <a:gd name="T3" fmla="*/ 2147483647 h 2208"/>
              <a:gd name="T4" fmla="*/ 2147483647 w 2496"/>
              <a:gd name="T5" fmla="*/ 2147483647 h 2208"/>
              <a:gd name="T6" fmla="*/ 2147483647 w 2496"/>
              <a:gd name="T7" fmla="*/ 2147483647 h 2208"/>
              <a:gd name="T8" fmla="*/ 0 60000 65536"/>
              <a:gd name="T9" fmla="*/ 0 60000 65536"/>
              <a:gd name="T10" fmla="*/ 0 60000 65536"/>
              <a:gd name="T11" fmla="*/ 0 60000 65536"/>
              <a:gd name="T12" fmla="*/ 0 w 2496"/>
              <a:gd name="T13" fmla="*/ 0 h 2208"/>
              <a:gd name="T14" fmla="*/ 2496 w 2496"/>
              <a:gd name="T15" fmla="*/ 2208 h 22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96" h="2208">
                <a:moveTo>
                  <a:pt x="0" y="0"/>
                </a:moveTo>
                <a:cubicBezTo>
                  <a:pt x="40" y="392"/>
                  <a:pt x="80" y="784"/>
                  <a:pt x="288" y="1104"/>
                </a:cubicBezTo>
                <a:cubicBezTo>
                  <a:pt x="496" y="1424"/>
                  <a:pt x="880" y="1736"/>
                  <a:pt x="1248" y="1920"/>
                </a:cubicBezTo>
                <a:cubicBezTo>
                  <a:pt x="1616" y="2104"/>
                  <a:pt x="2288" y="2160"/>
                  <a:pt x="2496" y="2208"/>
                </a:cubicBezTo>
              </a:path>
            </a:pathLst>
          </a:custGeom>
          <a:noFill/>
          <a:ln w="635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57360" name="AutoShape 16"/>
          <p:cNvSpPr>
            <a:spLocks noChangeArrowheads="1"/>
          </p:cNvSpPr>
          <p:nvPr/>
        </p:nvSpPr>
        <p:spPr bwMode="auto">
          <a:xfrm>
            <a:off x="3124200" y="3352800"/>
            <a:ext cx="152400" cy="152400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2056" name="Text Box 17"/>
          <p:cNvSpPr txBox="1">
            <a:spLocks noChangeArrowheads="1"/>
          </p:cNvSpPr>
          <p:nvPr/>
        </p:nvSpPr>
        <p:spPr bwMode="auto">
          <a:xfrm>
            <a:off x="1295400" y="11430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ru-RU" sz="2400" b="1" i="1">
                <a:solidFill>
                  <a:schemeClr val="bg1"/>
                </a:solidFill>
                <a:latin typeface="Calibri" pitchFamily="34" charset="0"/>
              </a:rPr>
              <a:t>P</a:t>
            </a:r>
          </a:p>
        </p:txBody>
      </p:sp>
      <p:sp>
        <p:nvSpPr>
          <p:cNvPr id="2057" name="Text Box 18"/>
          <p:cNvSpPr txBox="1">
            <a:spLocks noChangeArrowheads="1"/>
          </p:cNvSpPr>
          <p:nvPr/>
        </p:nvSpPr>
        <p:spPr bwMode="auto">
          <a:xfrm>
            <a:off x="7391400" y="57150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ru-RU" sz="2400" b="1" i="1">
                <a:solidFill>
                  <a:schemeClr val="bg1"/>
                </a:solidFill>
                <a:latin typeface="Calibri" pitchFamily="34" charset="0"/>
              </a:rPr>
              <a:t>Q</a:t>
            </a:r>
          </a:p>
        </p:txBody>
      </p:sp>
      <p:sp>
        <p:nvSpPr>
          <p:cNvPr id="2058" name="Line 25"/>
          <p:cNvSpPr>
            <a:spLocks noChangeShapeType="1"/>
          </p:cNvSpPr>
          <p:nvPr/>
        </p:nvSpPr>
        <p:spPr bwMode="auto">
          <a:xfrm>
            <a:off x="3276600" y="3429000"/>
            <a:ext cx="838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57377" name="Text Box 33"/>
          <p:cNvSpPr txBox="1">
            <a:spLocks noChangeArrowheads="1"/>
          </p:cNvSpPr>
          <p:nvPr/>
        </p:nvSpPr>
        <p:spPr bwMode="auto">
          <a:xfrm>
            <a:off x="3733800" y="16002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200" b="1" i="1">
                <a:solidFill>
                  <a:srgbClr val="00CC66"/>
                </a:solidFill>
                <a:latin typeface="Calibri" pitchFamily="34" charset="0"/>
              </a:rPr>
              <a:t>D</a:t>
            </a:r>
            <a:r>
              <a:rPr lang="ru-RU" altLang="ru-RU" sz="2000" b="1" baseline="-25000">
                <a:solidFill>
                  <a:srgbClr val="00CC66"/>
                </a:solidFill>
                <a:latin typeface="Calibri" pitchFamily="34" charset="0"/>
              </a:rPr>
              <a:t>1</a:t>
            </a:r>
            <a:endParaRPr lang="en-US" altLang="ru-RU" sz="2000" b="1" baseline="-25000">
              <a:solidFill>
                <a:srgbClr val="00CC66"/>
              </a:solidFill>
              <a:latin typeface="Calibri" pitchFamily="34" charset="0"/>
            </a:endParaRPr>
          </a:p>
        </p:txBody>
      </p:sp>
      <p:sp>
        <p:nvSpPr>
          <p:cNvPr id="57378" name="Text Box 34"/>
          <p:cNvSpPr txBox="1">
            <a:spLocks noChangeArrowheads="1"/>
          </p:cNvSpPr>
          <p:nvPr/>
        </p:nvSpPr>
        <p:spPr bwMode="auto">
          <a:xfrm>
            <a:off x="2743200" y="16002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200" b="1" i="1">
                <a:solidFill>
                  <a:srgbClr val="00CC66"/>
                </a:solidFill>
                <a:latin typeface="Calibri" pitchFamily="34" charset="0"/>
              </a:rPr>
              <a:t>D</a:t>
            </a:r>
            <a:endParaRPr lang="en-US" altLang="ru-RU" sz="2000" b="1" i="1" baseline="-25000">
              <a:solidFill>
                <a:srgbClr val="00CC66"/>
              </a:solidFill>
              <a:latin typeface="Calibri" pitchFamily="34" charset="0"/>
            </a:endParaRPr>
          </a:p>
        </p:txBody>
      </p:sp>
      <p:sp>
        <p:nvSpPr>
          <p:cNvPr id="57383" name="Freeform 39"/>
          <p:cNvSpPr>
            <a:spLocks/>
          </p:cNvSpPr>
          <p:nvPr/>
        </p:nvSpPr>
        <p:spPr bwMode="auto">
          <a:xfrm>
            <a:off x="3657600" y="1676400"/>
            <a:ext cx="2057400" cy="2667000"/>
          </a:xfrm>
          <a:custGeom>
            <a:avLst/>
            <a:gdLst>
              <a:gd name="T0" fmla="*/ 0 w 2496"/>
              <a:gd name="T1" fmla="*/ 0 h 2208"/>
              <a:gd name="T2" fmla="*/ 2147483647 w 2496"/>
              <a:gd name="T3" fmla="*/ 2147483647 h 2208"/>
              <a:gd name="T4" fmla="*/ 2147483647 w 2496"/>
              <a:gd name="T5" fmla="*/ 2147483647 h 2208"/>
              <a:gd name="T6" fmla="*/ 2147483647 w 2496"/>
              <a:gd name="T7" fmla="*/ 2147483647 h 2208"/>
              <a:gd name="T8" fmla="*/ 0 60000 65536"/>
              <a:gd name="T9" fmla="*/ 0 60000 65536"/>
              <a:gd name="T10" fmla="*/ 0 60000 65536"/>
              <a:gd name="T11" fmla="*/ 0 60000 65536"/>
              <a:gd name="T12" fmla="*/ 0 w 2496"/>
              <a:gd name="T13" fmla="*/ 0 h 2208"/>
              <a:gd name="T14" fmla="*/ 2496 w 2496"/>
              <a:gd name="T15" fmla="*/ 2208 h 22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96" h="2208">
                <a:moveTo>
                  <a:pt x="0" y="0"/>
                </a:moveTo>
                <a:cubicBezTo>
                  <a:pt x="40" y="392"/>
                  <a:pt x="80" y="784"/>
                  <a:pt x="288" y="1104"/>
                </a:cubicBezTo>
                <a:cubicBezTo>
                  <a:pt x="496" y="1424"/>
                  <a:pt x="880" y="1736"/>
                  <a:pt x="1248" y="1920"/>
                </a:cubicBezTo>
                <a:cubicBezTo>
                  <a:pt x="1616" y="2104"/>
                  <a:pt x="2288" y="2160"/>
                  <a:pt x="2496" y="2208"/>
                </a:cubicBezTo>
              </a:path>
            </a:pathLst>
          </a:custGeom>
          <a:noFill/>
          <a:ln w="635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57382" name="AutoShape 38"/>
          <p:cNvSpPr>
            <a:spLocks/>
          </p:cNvSpPr>
          <p:nvPr/>
        </p:nvSpPr>
        <p:spPr bwMode="auto">
          <a:xfrm>
            <a:off x="4953000" y="1714500"/>
            <a:ext cx="1752600" cy="419100"/>
          </a:xfrm>
          <a:prstGeom prst="borderCallout2">
            <a:avLst>
              <a:gd name="adj1" fmla="val 27273"/>
              <a:gd name="adj2" fmla="val -4347"/>
              <a:gd name="adj3" fmla="val 27273"/>
              <a:gd name="adj4" fmla="val -36324"/>
              <a:gd name="adj5" fmla="val 390907"/>
              <a:gd name="adj6" fmla="val -69565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>
                <a:solidFill>
                  <a:schemeClr val="bg1"/>
                </a:solidFill>
                <a:latin typeface="Garamond" pitchFamily="18" charset="0"/>
              </a:rPr>
              <a:t>Рост спроса</a:t>
            </a:r>
            <a:endParaRPr lang="en-US" altLang="ru-RU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57370" name="AutoShape 26"/>
          <p:cNvSpPr>
            <a:spLocks noChangeArrowheads="1"/>
          </p:cNvSpPr>
          <p:nvPr/>
        </p:nvSpPr>
        <p:spPr bwMode="auto">
          <a:xfrm>
            <a:off x="4114800" y="3352800"/>
            <a:ext cx="152400" cy="152400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57379" name="Line 35"/>
          <p:cNvSpPr>
            <a:spLocks noChangeShapeType="1"/>
          </p:cNvSpPr>
          <p:nvPr/>
        </p:nvSpPr>
        <p:spPr bwMode="auto">
          <a:xfrm>
            <a:off x="3286125" y="3429000"/>
            <a:ext cx="838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065" name="Текст 7"/>
          <p:cNvSpPr txBox="1">
            <a:spLocks/>
          </p:cNvSpPr>
          <p:nvPr/>
        </p:nvSpPr>
        <p:spPr bwMode="auto">
          <a:xfrm>
            <a:off x="7286625" y="1000125"/>
            <a:ext cx="1714500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ru-RU" sz="2400" b="1">
                <a:solidFill>
                  <a:schemeClr val="bg1"/>
                </a:solidFill>
                <a:latin typeface="Calibri" pitchFamily="34" charset="0"/>
              </a:rPr>
              <a:t>Q </a:t>
            </a:r>
            <a:r>
              <a:rPr lang="ru-RU" altLang="ru-RU" sz="2400">
                <a:solidFill>
                  <a:schemeClr val="bg1"/>
                </a:solidFill>
                <a:latin typeface="Calibri" pitchFamily="34" charset="0"/>
              </a:rPr>
              <a:t> </a:t>
            </a:r>
          </a:p>
          <a:p>
            <a:pPr algn="ctr" eaLnBrk="1" hangingPunct="1">
              <a:spcBef>
                <a:spcPct val="20000"/>
              </a:spcBef>
            </a:pPr>
            <a:r>
              <a:rPr lang="ru-RU" altLang="ru-RU" sz="2400">
                <a:solidFill>
                  <a:schemeClr val="bg1"/>
                </a:solidFill>
                <a:latin typeface="Calibri" pitchFamily="34" charset="0"/>
              </a:rPr>
              <a:t>величина</a:t>
            </a:r>
          </a:p>
          <a:p>
            <a:pPr algn="ctr" eaLnBrk="1" hangingPunct="1">
              <a:spcBef>
                <a:spcPct val="20000"/>
              </a:spcBef>
            </a:pPr>
            <a:r>
              <a:rPr lang="ru-RU" altLang="ru-RU" sz="2400">
                <a:solidFill>
                  <a:schemeClr val="bg1"/>
                </a:solidFill>
                <a:latin typeface="Calibri" pitchFamily="34" charset="0"/>
              </a:rPr>
              <a:t>спроса</a:t>
            </a:r>
            <a:endParaRPr lang="ru-RU" altLang="ru-RU" sz="2400" i="1">
              <a:solidFill>
                <a:schemeClr val="bg1"/>
              </a:solidFill>
              <a:latin typeface="Calibri" pitchFamily="34" charset="0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altLang="ru-RU" sz="2400" b="1">
                <a:solidFill>
                  <a:schemeClr val="bg1"/>
                </a:solidFill>
                <a:latin typeface="Calibri" pitchFamily="34" charset="0"/>
              </a:rPr>
              <a:t>D</a:t>
            </a:r>
            <a:r>
              <a:rPr lang="en-US" altLang="ru-RU" sz="2400">
                <a:solidFill>
                  <a:schemeClr val="bg1"/>
                </a:solidFill>
                <a:latin typeface="Calibri" pitchFamily="34" charset="0"/>
              </a:rPr>
              <a:t> </a:t>
            </a:r>
            <a:endParaRPr lang="ru-RU" altLang="ru-RU" sz="2400">
              <a:solidFill>
                <a:schemeClr val="bg1"/>
              </a:solidFill>
              <a:latin typeface="Calibri" pitchFamily="34" charset="0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altLang="ru-RU" sz="240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altLang="ru-RU" sz="2400">
                <a:solidFill>
                  <a:schemeClr val="bg1"/>
                </a:solidFill>
                <a:latin typeface="Calibri" pitchFamily="34" charset="0"/>
              </a:rPr>
              <a:t>спрос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ru-RU" sz="2400" b="1">
                <a:solidFill>
                  <a:schemeClr val="bg1"/>
                </a:solidFill>
                <a:latin typeface="Calibri" pitchFamily="34" charset="0"/>
              </a:rPr>
              <a:t>P</a:t>
            </a:r>
            <a:r>
              <a:rPr lang="ru-RU" altLang="ru-RU" sz="2400">
                <a:solidFill>
                  <a:schemeClr val="bg1"/>
                </a:solidFill>
                <a:latin typeface="Calibri" pitchFamily="34" charset="0"/>
              </a:rPr>
              <a:t> </a:t>
            </a:r>
          </a:p>
          <a:p>
            <a:pPr algn="ctr" eaLnBrk="1" hangingPunct="1">
              <a:spcBef>
                <a:spcPct val="20000"/>
              </a:spcBef>
            </a:pPr>
            <a:r>
              <a:rPr lang="ru-RU" altLang="ru-RU" sz="2400">
                <a:solidFill>
                  <a:schemeClr val="bg1"/>
                </a:solidFill>
                <a:latin typeface="Calibri" pitchFamily="34" charset="0"/>
              </a:rPr>
              <a:t>цена</a:t>
            </a:r>
          </a:p>
          <a:p>
            <a:pPr algn="ctr" eaLnBrk="1" hangingPunct="1">
              <a:spcBef>
                <a:spcPct val="20000"/>
              </a:spcBef>
            </a:pPr>
            <a:r>
              <a:rPr lang="ru-RU" altLang="ru-RU" sz="2400">
                <a:solidFill>
                  <a:schemeClr val="bg1"/>
                </a:solidFill>
                <a:latin typeface="Calibri" pitchFamily="34" charset="0"/>
              </a:rPr>
              <a:t>товара</a:t>
            </a:r>
          </a:p>
        </p:txBody>
      </p:sp>
      <p:sp>
        <p:nvSpPr>
          <p:cNvPr id="2066" name="Прямоугольник 18"/>
          <p:cNvSpPr>
            <a:spLocks noChangeArrowheads="1"/>
          </p:cNvSpPr>
          <p:nvPr/>
        </p:nvSpPr>
        <p:spPr bwMode="auto">
          <a:xfrm>
            <a:off x="7072313" y="6286500"/>
            <a:ext cx="1854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i="1">
                <a:solidFill>
                  <a:schemeClr val="bg1"/>
                </a:solidFill>
                <a:latin typeface="Calibri" pitchFamily="34" charset="0"/>
              </a:rPr>
              <a:t>(объём покупок) </a:t>
            </a:r>
            <a:endParaRPr lang="ru-RU" altLang="ru-RU"/>
          </a:p>
        </p:txBody>
      </p:sp>
      <p:sp>
        <p:nvSpPr>
          <p:cNvPr id="2067" name="Прямоугольник 19"/>
          <p:cNvSpPr>
            <a:spLocks noChangeArrowheads="1"/>
          </p:cNvSpPr>
          <p:nvPr/>
        </p:nvSpPr>
        <p:spPr bwMode="auto">
          <a:xfrm>
            <a:off x="214313" y="1714500"/>
            <a:ext cx="15001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r>
              <a:rPr lang="ru-RU" altLang="ru-RU">
                <a:solidFill>
                  <a:schemeClr val="bg1"/>
                </a:solidFill>
                <a:latin typeface="Calibri" pitchFamily="34" charset="0"/>
              </a:rPr>
              <a:t>цена</a:t>
            </a:r>
          </a:p>
          <a:p>
            <a:pPr algn="r" eaLnBrk="1" hangingPunct="1">
              <a:spcBef>
                <a:spcPct val="20000"/>
              </a:spcBef>
            </a:pPr>
            <a:r>
              <a:rPr lang="ru-RU" altLang="ru-RU">
                <a:solidFill>
                  <a:schemeClr val="bg1"/>
                </a:solidFill>
                <a:latin typeface="Calibri" pitchFamily="34" charset="0"/>
              </a:rPr>
              <a:t>товара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57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57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57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0"/>
                                        <p:tgtEl>
                                          <p:spTgt spid="57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0"/>
                                        <p:tgtEl>
                                          <p:spTgt spid="57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0.10417 3.33333E-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573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3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57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57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3000"/>
                                        <p:tgtEl>
                                          <p:spTgt spid="57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/>
                                        <p:tgtEl>
                                          <p:spTgt spid="57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7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2000"/>
                                        <p:tgtEl>
                                          <p:spTgt spid="57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0.10417 3.33333E-6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573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6" grpId="0" animBg="1"/>
      <p:bldP spid="57356" grpId="1" animBg="1"/>
      <p:bldP spid="57360" grpId="0" animBg="1"/>
      <p:bldP spid="57377" grpId="0"/>
      <p:bldP spid="57378" grpId="0"/>
      <p:bldP spid="57378" grpId="1"/>
      <p:bldP spid="57383" grpId="0" animBg="1"/>
      <p:bldP spid="57383" grpId="1" animBg="1"/>
      <p:bldP spid="57370" grpId="0" animBg="1"/>
      <p:bldP spid="5737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768850"/>
          </a:xfrm>
        </p:spPr>
        <p:txBody>
          <a:bodyPr/>
          <a:lstStyle/>
          <a:p>
            <a:pPr eaLnBrk="1" hangingPunct="1"/>
            <a:r>
              <a:rPr lang="ru-RU" altLang="ru-RU" smtClean="0">
                <a:solidFill>
                  <a:schemeClr val="bg1"/>
                </a:solidFill>
              </a:rPr>
              <a:t>Экономические системы</a:t>
            </a:r>
          </a:p>
          <a:p>
            <a:pPr eaLnBrk="1" hangingPunct="1"/>
            <a:r>
              <a:rPr lang="ru-RU" altLang="ru-RU" smtClean="0">
                <a:solidFill>
                  <a:schemeClr val="bg1"/>
                </a:solidFill>
              </a:rPr>
              <a:t>Рынок и его роль в экономической жизни</a:t>
            </a:r>
          </a:p>
          <a:p>
            <a:pPr eaLnBrk="1" hangingPunct="1"/>
            <a:r>
              <a:rPr lang="ru-RU" altLang="ru-RU" smtClean="0">
                <a:solidFill>
                  <a:schemeClr val="bg1"/>
                </a:solidFill>
              </a:rPr>
              <a:t>Рыночные структуры</a:t>
            </a:r>
          </a:p>
          <a:p>
            <a:pPr eaLnBrk="1" hangingPunct="1"/>
            <a:r>
              <a:rPr lang="ru-RU" altLang="ru-RU" smtClean="0">
                <a:solidFill>
                  <a:schemeClr val="bg1"/>
                </a:solidFill>
              </a:rPr>
              <a:t>Конкуренция и монополия</a:t>
            </a:r>
          </a:p>
          <a:p>
            <a:pPr eaLnBrk="1" hangingPunct="1"/>
            <a:r>
              <a:rPr lang="ru-RU" altLang="ru-RU" smtClean="0">
                <a:solidFill>
                  <a:schemeClr val="bg1"/>
                </a:solidFill>
              </a:rPr>
              <a:t>Современный рынок</a:t>
            </a:r>
          </a:p>
          <a:p>
            <a:pPr eaLnBrk="1" hangingPunct="1"/>
            <a:r>
              <a:rPr lang="ru-RU" altLang="ru-RU" smtClean="0">
                <a:solidFill>
                  <a:schemeClr val="bg1"/>
                </a:solidFill>
              </a:rPr>
              <a:t>Становление рыночной экономики в России</a:t>
            </a:r>
          </a:p>
          <a:p>
            <a:pPr eaLnBrk="1" hangingPunct="1">
              <a:buFont typeface="Arial" charset="0"/>
              <a:buNone/>
            </a:pPr>
            <a:endParaRPr lang="ru-RU" altLang="ru-RU" smtClean="0">
              <a:solidFill>
                <a:schemeClr val="bg1"/>
              </a:solidFill>
            </a:endParaRPr>
          </a:p>
          <a:p>
            <a:pPr eaLnBrk="1" hangingPunct="1"/>
            <a:endParaRPr lang="ru-RU" altLang="ru-RU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798513"/>
          </a:xfrm>
        </p:spPr>
        <p:txBody>
          <a:bodyPr/>
          <a:lstStyle/>
          <a:p>
            <a:pPr eaLnBrk="1" hangingPunct="1"/>
            <a:r>
              <a:rPr lang="ru-RU" altLang="ru-RU" sz="3600" smtClean="0">
                <a:solidFill>
                  <a:srgbClr val="FFFF00"/>
                </a:solidFill>
              </a:rPr>
              <a:t>Предложение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u="sng" dirty="0">
                <a:solidFill>
                  <a:srgbClr val="FFFF00"/>
                </a:solidFill>
              </a:rPr>
              <a:t>Величина предложения </a:t>
            </a:r>
            <a:r>
              <a:rPr lang="ru-RU" dirty="0">
                <a:solidFill>
                  <a:srgbClr val="FFFF00"/>
                </a:solidFill>
              </a:rPr>
              <a:t>– </a:t>
            </a:r>
            <a:r>
              <a:rPr lang="ru-RU" dirty="0">
                <a:solidFill>
                  <a:schemeClr val="bg1"/>
                </a:solidFill>
              </a:rPr>
              <a:t>отражает то количество товара, которое может быть продано по некоторой цене за определенный период времени при данном характере </a:t>
            </a:r>
            <a:r>
              <a:rPr lang="ru-RU" dirty="0" smtClean="0">
                <a:solidFill>
                  <a:schemeClr val="bg1"/>
                </a:solidFill>
              </a:rPr>
              <a:t>предложения </a:t>
            </a:r>
            <a:r>
              <a:rPr lang="ru-RU" sz="2400" i="1" dirty="0" smtClean="0">
                <a:solidFill>
                  <a:schemeClr val="bg1"/>
                </a:solidFill>
              </a:rPr>
              <a:t>(в данном месте, в данное время)</a:t>
            </a:r>
            <a:r>
              <a:rPr lang="ru-RU" dirty="0" smtClean="0">
                <a:solidFill>
                  <a:schemeClr val="bg1"/>
                </a:solidFill>
              </a:rPr>
              <a:t>,  </a:t>
            </a:r>
            <a:r>
              <a:rPr lang="ru-RU" dirty="0">
                <a:solidFill>
                  <a:schemeClr val="bg1"/>
                </a:solidFill>
              </a:rPr>
              <a:t>т.е.  неизменности прочих факторов, влияющих на предложение.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="1" dirty="0" smtClean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chemeClr val="bg1"/>
                </a:solidFill>
              </a:rPr>
              <a:t>Q </a:t>
            </a:r>
            <a:r>
              <a:rPr lang="ru-RU" b="1" dirty="0">
                <a:solidFill>
                  <a:schemeClr val="bg1"/>
                </a:solidFill>
              </a:rPr>
              <a:t>– </a:t>
            </a:r>
            <a:r>
              <a:rPr lang="ru-RU" dirty="0">
                <a:solidFill>
                  <a:schemeClr val="bg1"/>
                </a:solidFill>
              </a:rPr>
              <a:t>величина предложения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>
                <a:solidFill>
                  <a:schemeClr val="bg1"/>
                </a:solidFill>
              </a:rPr>
              <a:t>Р</a:t>
            </a:r>
            <a:r>
              <a:rPr lang="ru-RU" dirty="0">
                <a:solidFill>
                  <a:schemeClr val="bg1"/>
                </a:solidFill>
              </a:rPr>
              <a:t> – цена товара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>
                <a:solidFill>
                  <a:schemeClr val="bg1"/>
                </a:solidFill>
              </a:rPr>
              <a:t>S </a:t>
            </a:r>
            <a:r>
              <a:rPr lang="ru-RU" dirty="0">
                <a:solidFill>
                  <a:schemeClr val="bg1"/>
                </a:solidFill>
              </a:rPr>
              <a:t>– предложение</a:t>
            </a:r>
          </a:p>
        </p:txBody>
      </p:sp>
      <p:sp>
        <p:nvSpPr>
          <p:cNvPr id="26628" name="Текст 5"/>
          <p:cNvSpPr>
            <a:spLocks noGrp="1"/>
          </p:cNvSpPr>
          <p:nvPr>
            <p:ph type="body" sz="half" idx="2"/>
          </p:nvPr>
        </p:nvSpPr>
        <p:spPr>
          <a:xfrm>
            <a:off x="457200" y="1071563"/>
            <a:ext cx="3043238" cy="5357812"/>
          </a:xfrm>
        </p:spPr>
        <p:txBody>
          <a:bodyPr/>
          <a:lstStyle/>
          <a:p>
            <a:pPr eaLnBrk="1" hangingPunct="1"/>
            <a:r>
              <a:rPr lang="ru-RU" altLang="ru-RU" sz="2800" smtClean="0">
                <a:solidFill>
                  <a:schemeClr val="bg1"/>
                </a:solidFill>
              </a:rPr>
              <a:t>отражает готовность продавца продавать Т или услуги</a:t>
            </a:r>
          </a:p>
          <a:p>
            <a:pPr eaLnBrk="1" hangingPunct="1"/>
            <a:r>
              <a:rPr lang="ru-RU" altLang="ru-RU" sz="2800" smtClean="0">
                <a:solidFill>
                  <a:schemeClr val="bg1"/>
                </a:solidFill>
              </a:rPr>
              <a:t>по тем или иным ценам в определенных количествах </a:t>
            </a:r>
          </a:p>
          <a:p>
            <a:pPr eaLnBrk="1" hangingPunct="1"/>
            <a:r>
              <a:rPr lang="ru-RU" altLang="ru-RU" sz="2800" smtClean="0">
                <a:solidFill>
                  <a:schemeClr val="bg1"/>
                </a:solidFill>
              </a:rPr>
              <a:t>за определенный промежуток времени</a:t>
            </a:r>
          </a:p>
          <a:p>
            <a:pPr eaLnBrk="1" hangingPunct="1"/>
            <a:endParaRPr lang="ru-RU" altLang="ru-RU" sz="28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14313" y="6286500"/>
            <a:ext cx="8229600" cy="571500"/>
          </a:xfrm>
        </p:spPr>
        <p:txBody>
          <a:bodyPr/>
          <a:lstStyle/>
          <a:p>
            <a:pPr eaLnBrk="1" hangingPunct="1"/>
            <a:r>
              <a:rPr lang="ru-RU" altLang="ru-RU" sz="3200" b="1" smtClean="0">
                <a:solidFill>
                  <a:srgbClr val="FFFF00"/>
                </a:solidFill>
              </a:rPr>
              <a:t>Предложение: изменение цены</a:t>
            </a:r>
            <a:endParaRPr lang="en-US" altLang="ru-RU" sz="3200" b="1" smtClean="0">
              <a:solidFill>
                <a:srgbClr val="FFFF00"/>
              </a:solidFill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>
            <p:ph idx="1"/>
          </p:nvPr>
        </p:nvGraphicFramePr>
        <p:xfrm>
          <a:off x="1676400" y="914400"/>
          <a:ext cx="5791200" cy="545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Chart" r:id="rId3" imgW="3105060" imgH="2886075" progId="Excel.Sheet.8">
                  <p:embed/>
                </p:oleObj>
              </mc:Choice>
              <mc:Fallback>
                <p:oleObj name="Chart" r:id="rId3" imgW="3105060" imgH="2886075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914400"/>
                        <a:ext cx="5791200" cy="545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60" name="Line 4"/>
          <p:cNvSpPr>
            <a:spLocks noChangeShapeType="1"/>
          </p:cNvSpPr>
          <p:nvPr/>
        </p:nvSpPr>
        <p:spPr bwMode="auto">
          <a:xfrm>
            <a:off x="2214563" y="4786313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70661" name="Line 5"/>
          <p:cNvSpPr>
            <a:spLocks noChangeShapeType="1"/>
          </p:cNvSpPr>
          <p:nvPr/>
        </p:nvSpPr>
        <p:spPr bwMode="auto">
          <a:xfrm>
            <a:off x="4724400" y="4724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70662" name="Line 6"/>
          <p:cNvSpPr>
            <a:spLocks noChangeShapeType="1"/>
          </p:cNvSpPr>
          <p:nvPr/>
        </p:nvSpPr>
        <p:spPr bwMode="auto">
          <a:xfrm>
            <a:off x="5715000" y="38862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70663" name="Line 7"/>
          <p:cNvSpPr>
            <a:spLocks noChangeShapeType="1"/>
          </p:cNvSpPr>
          <p:nvPr/>
        </p:nvSpPr>
        <p:spPr bwMode="auto">
          <a:xfrm>
            <a:off x="2286000" y="38862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70664" name="Freeform 8"/>
          <p:cNvSpPr>
            <a:spLocks/>
          </p:cNvSpPr>
          <p:nvPr/>
        </p:nvSpPr>
        <p:spPr bwMode="auto">
          <a:xfrm rot="-5131275">
            <a:off x="2740819" y="1373982"/>
            <a:ext cx="3963987" cy="3810000"/>
          </a:xfrm>
          <a:custGeom>
            <a:avLst/>
            <a:gdLst>
              <a:gd name="T0" fmla="*/ 0 w 2496"/>
              <a:gd name="T1" fmla="*/ 0 h 2208"/>
              <a:gd name="T2" fmla="*/ 2147483647 w 2496"/>
              <a:gd name="T3" fmla="*/ 2147483647 h 2208"/>
              <a:gd name="T4" fmla="*/ 2147483647 w 2496"/>
              <a:gd name="T5" fmla="*/ 2147483647 h 2208"/>
              <a:gd name="T6" fmla="*/ 2147483647 w 2496"/>
              <a:gd name="T7" fmla="*/ 2147483647 h 2208"/>
              <a:gd name="T8" fmla="*/ 0 60000 65536"/>
              <a:gd name="T9" fmla="*/ 0 60000 65536"/>
              <a:gd name="T10" fmla="*/ 0 60000 65536"/>
              <a:gd name="T11" fmla="*/ 0 60000 65536"/>
              <a:gd name="T12" fmla="*/ 0 w 2496"/>
              <a:gd name="T13" fmla="*/ 0 h 2208"/>
              <a:gd name="T14" fmla="*/ 2496 w 2496"/>
              <a:gd name="T15" fmla="*/ 2208 h 22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96" h="2208">
                <a:moveTo>
                  <a:pt x="0" y="0"/>
                </a:moveTo>
                <a:cubicBezTo>
                  <a:pt x="40" y="392"/>
                  <a:pt x="80" y="784"/>
                  <a:pt x="288" y="1104"/>
                </a:cubicBezTo>
                <a:cubicBezTo>
                  <a:pt x="496" y="1424"/>
                  <a:pt x="880" y="1736"/>
                  <a:pt x="1248" y="1920"/>
                </a:cubicBezTo>
                <a:cubicBezTo>
                  <a:pt x="1616" y="2104"/>
                  <a:pt x="2288" y="2160"/>
                  <a:pt x="2496" y="2208"/>
                </a:cubicBezTo>
              </a:path>
            </a:pathLst>
          </a:custGeom>
          <a:noFill/>
          <a:ln w="6350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70665" name="AutoShape 9"/>
          <p:cNvSpPr>
            <a:spLocks noChangeArrowheads="1"/>
          </p:cNvSpPr>
          <p:nvPr/>
        </p:nvSpPr>
        <p:spPr bwMode="auto">
          <a:xfrm>
            <a:off x="4648200" y="4648200"/>
            <a:ext cx="152400" cy="152400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70667" name="AutoShape 11"/>
          <p:cNvSpPr>
            <a:spLocks noChangeArrowheads="1"/>
          </p:cNvSpPr>
          <p:nvPr/>
        </p:nvSpPr>
        <p:spPr bwMode="auto">
          <a:xfrm>
            <a:off x="5638800" y="3810000"/>
            <a:ext cx="152400" cy="152400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3083" name="Text Box 12"/>
          <p:cNvSpPr txBox="1">
            <a:spLocks noChangeArrowheads="1"/>
          </p:cNvSpPr>
          <p:nvPr/>
        </p:nvSpPr>
        <p:spPr bwMode="auto">
          <a:xfrm>
            <a:off x="428625" y="1143000"/>
            <a:ext cx="1323975" cy="115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ru-RU" sz="2400" b="1" i="1">
                <a:solidFill>
                  <a:schemeClr val="bg1"/>
                </a:solidFill>
                <a:latin typeface="Calibri" pitchFamily="34" charset="0"/>
              </a:rPr>
              <a:t>P</a:t>
            </a:r>
            <a:endParaRPr lang="ru-RU" altLang="ru-RU" sz="2400" b="1" i="1">
              <a:solidFill>
                <a:schemeClr val="bg1"/>
              </a:solidFill>
              <a:latin typeface="Calibri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ru-RU" altLang="ru-RU">
                <a:solidFill>
                  <a:schemeClr val="bg1"/>
                </a:solidFill>
                <a:latin typeface="Calibri" pitchFamily="34" charset="0"/>
              </a:rPr>
              <a:t>Цена товара</a:t>
            </a:r>
            <a:endParaRPr lang="en-US" altLang="ru-RU" sz="16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084" name="Text Box 13"/>
          <p:cNvSpPr txBox="1">
            <a:spLocks noChangeArrowheads="1"/>
          </p:cNvSpPr>
          <p:nvPr/>
        </p:nvSpPr>
        <p:spPr bwMode="auto">
          <a:xfrm>
            <a:off x="7429500" y="5429250"/>
            <a:ext cx="14668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ru-RU" sz="2400" b="1" i="1">
                <a:solidFill>
                  <a:schemeClr val="bg1"/>
                </a:solidFill>
                <a:latin typeface="Calibri" pitchFamily="34" charset="0"/>
              </a:rPr>
              <a:t>Q</a:t>
            </a:r>
            <a:endParaRPr lang="ru-RU" altLang="ru-RU" sz="2400" b="1" i="1">
              <a:solidFill>
                <a:schemeClr val="bg1"/>
              </a:solidFill>
              <a:latin typeface="Calibri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ru-RU" altLang="ru-RU" sz="1600">
                <a:solidFill>
                  <a:schemeClr val="bg1"/>
                </a:solidFill>
                <a:latin typeface="Calibri" pitchFamily="34" charset="0"/>
              </a:rPr>
              <a:t>Объём товаров</a:t>
            </a:r>
            <a:endParaRPr lang="en-US" altLang="ru-RU" sz="16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085" name="Line 14"/>
          <p:cNvSpPr>
            <a:spLocks noChangeShapeType="1"/>
          </p:cNvSpPr>
          <p:nvPr/>
        </p:nvSpPr>
        <p:spPr bwMode="auto">
          <a:xfrm>
            <a:off x="2214563" y="1857375"/>
            <a:ext cx="43434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70671" name="Line 15"/>
          <p:cNvSpPr>
            <a:spLocks noChangeShapeType="1"/>
          </p:cNvSpPr>
          <p:nvPr/>
        </p:nvSpPr>
        <p:spPr bwMode="auto">
          <a:xfrm>
            <a:off x="6715125" y="1714500"/>
            <a:ext cx="0" cy="403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87" name="Text Box 16"/>
          <p:cNvSpPr txBox="1">
            <a:spLocks noChangeArrowheads="1"/>
          </p:cNvSpPr>
          <p:nvPr/>
        </p:nvSpPr>
        <p:spPr bwMode="auto">
          <a:xfrm>
            <a:off x="5334000" y="35814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ru-RU">
                <a:latin typeface="Calibri" pitchFamily="34" charset="0"/>
              </a:rPr>
              <a:t>A</a:t>
            </a:r>
          </a:p>
        </p:txBody>
      </p:sp>
      <p:sp>
        <p:nvSpPr>
          <p:cNvPr id="3088" name="Text Box 18"/>
          <p:cNvSpPr txBox="1">
            <a:spLocks noChangeArrowheads="1"/>
          </p:cNvSpPr>
          <p:nvPr/>
        </p:nvSpPr>
        <p:spPr bwMode="auto">
          <a:xfrm>
            <a:off x="6172200" y="1295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ru-RU">
                <a:latin typeface="Calibri" pitchFamily="34" charset="0"/>
              </a:rPr>
              <a:t>C</a:t>
            </a:r>
          </a:p>
        </p:txBody>
      </p:sp>
      <p:sp>
        <p:nvSpPr>
          <p:cNvPr id="70676" name="AutoShape 20"/>
          <p:cNvSpPr>
            <a:spLocks noChangeArrowheads="1"/>
          </p:cNvSpPr>
          <p:nvPr/>
        </p:nvSpPr>
        <p:spPr bwMode="auto">
          <a:xfrm>
            <a:off x="6629400" y="1600200"/>
            <a:ext cx="152400" cy="152400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70677" name="Text Box 21"/>
          <p:cNvSpPr txBox="1">
            <a:spLocks noChangeArrowheads="1"/>
          </p:cNvSpPr>
          <p:nvPr/>
        </p:nvSpPr>
        <p:spPr bwMode="auto">
          <a:xfrm>
            <a:off x="2362200" y="4572000"/>
            <a:ext cx="38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ru-RU" sz="3600" b="1" i="1">
                <a:solidFill>
                  <a:srgbClr val="6666FF"/>
                </a:solidFill>
                <a:latin typeface="Calibri" pitchFamily="34" charset="0"/>
              </a:rPr>
              <a:t>S</a:t>
            </a:r>
          </a:p>
        </p:txBody>
      </p:sp>
      <p:sp>
        <p:nvSpPr>
          <p:cNvPr id="3091" name="Line 33"/>
          <p:cNvSpPr>
            <a:spLocks noChangeShapeType="1"/>
          </p:cNvSpPr>
          <p:nvPr/>
        </p:nvSpPr>
        <p:spPr bwMode="auto">
          <a:xfrm>
            <a:off x="6705600" y="1752600"/>
            <a:ext cx="0" cy="38862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70690" name="Line 34"/>
          <p:cNvSpPr>
            <a:spLocks noChangeShapeType="1"/>
          </p:cNvSpPr>
          <p:nvPr/>
        </p:nvSpPr>
        <p:spPr bwMode="auto">
          <a:xfrm flipV="1">
            <a:off x="2286000" y="1643063"/>
            <a:ext cx="4343400" cy="15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93" name="Line 35"/>
          <p:cNvSpPr>
            <a:spLocks noChangeShapeType="1"/>
          </p:cNvSpPr>
          <p:nvPr/>
        </p:nvSpPr>
        <p:spPr bwMode="auto">
          <a:xfrm>
            <a:off x="5715000" y="3962400"/>
            <a:ext cx="0" cy="1676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94" name="Line 36"/>
          <p:cNvSpPr>
            <a:spLocks noChangeShapeType="1"/>
          </p:cNvSpPr>
          <p:nvPr/>
        </p:nvSpPr>
        <p:spPr bwMode="auto">
          <a:xfrm>
            <a:off x="2286000" y="3886200"/>
            <a:ext cx="3338513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95" name="Line 37"/>
          <p:cNvSpPr>
            <a:spLocks noChangeShapeType="1"/>
          </p:cNvSpPr>
          <p:nvPr/>
        </p:nvSpPr>
        <p:spPr bwMode="auto">
          <a:xfrm>
            <a:off x="2195513" y="4754563"/>
            <a:ext cx="2486025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96" name="Line 38"/>
          <p:cNvSpPr>
            <a:spLocks noChangeShapeType="1"/>
          </p:cNvSpPr>
          <p:nvPr/>
        </p:nvSpPr>
        <p:spPr bwMode="auto">
          <a:xfrm>
            <a:off x="4724400" y="4800600"/>
            <a:ext cx="0" cy="8382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97" name="Прямоугольник 24"/>
          <p:cNvSpPr>
            <a:spLocks noChangeArrowheads="1"/>
          </p:cNvSpPr>
          <p:nvPr/>
        </p:nvSpPr>
        <p:spPr bwMode="auto">
          <a:xfrm>
            <a:off x="428625" y="214313"/>
            <a:ext cx="8286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en-US" altLang="ru-RU" b="1">
                <a:solidFill>
                  <a:schemeClr val="bg1"/>
                </a:solidFill>
              </a:rPr>
              <a:t>Q </a:t>
            </a:r>
            <a:r>
              <a:rPr lang="ru-RU" altLang="ru-RU" b="1">
                <a:solidFill>
                  <a:schemeClr val="bg1"/>
                </a:solidFill>
              </a:rPr>
              <a:t>– </a:t>
            </a:r>
            <a:r>
              <a:rPr lang="ru-RU" altLang="ru-RU">
                <a:solidFill>
                  <a:schemeClr val="bg1"/>
                </a:solidFill>
              </a:rPr>
              <a:t>величина предложения    </a:t>
            </a:r>
            <a:r>
              <a:rPr lang="ru-RU" altLang="ru-RU" b="1">
                <a:solidFill>
                  <a:schemeClr val="bg1"/>
                </a:solidFill>
              </a:rPr>
              <a:t>Р</a:t>
            </a:r>
            <a:r>
              <a:rPr lang="ru-RU" altLang="ru-RU">
                <a:solidFill>
                  <a:schemeClr val="bg1"/>
                </a:solidFill>
              </a:rPr>
              <a:t> – цена товара     </a:t>
            </a:r>
            <a:r>
              <a:rPr lang="en-US" altLang="ru-RU" b="1">
                <a:solidFill>
                  <a:schemeClr val="bg1"/>
                </a:solidFill>
              </a:rPr>
              <a:t>S </a:t>
            </a:r>
            <a:r>
              <a:rPr lang="ru-RU" altLang="ru-RU">
                <a:solidFill>
                  <a:schemeClr val="bg1"/>
                </a:solidFill>
              </a:rPr>
              <a:t>– предложение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0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0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0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0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0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06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0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0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70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06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06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0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0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1000"/>
                                        <p:tgtEl>
                                          <p:spTgt spid="70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706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0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0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0" grpId="0" animBg="1"/>
      <p:bldP spid="70661" grpId="0" animBg="1"/>
      <p:bldP spid="70662" grpId="0" animBg="1"/>
      <p:bldP spid="70663" grpId="0" animBg="1"/>
      <p:bldP spid="70664" grpId="0" animBg="1"/>
      <p:bldP spid="70665" grpId="0" animBg="1"/>
      <p:bldP spid="70667" grpId="0" animBg="1"/>
      <p:bldP spid="70671" grpId="0" animBg="1"/>
      <p:bldP spid="70676" grpId="0" animBg="1"/>
      <p:bldP spid="70677" grpId="0"/>
      <p:bldP spid="7069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FFFF00"/>
                </a:solidFill>
              </a:rPr>
              <a:t>Закон предложения</a:t>
            </a:r>
            <a:endParaRPr lang="en-US" altLang="ru-RU" b="1" smtClean="0">
              <a:solidFill>
                <a:srgbClr val="FFFF00"/>
              </a:solidFill>
            </a:endParaRP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b="1" smtClean="0">
                <a:solidFill>
                  <a:schemeClr val="bg1"/>
                </a:solidFill>
              </a:rPr>
              <a:t>— </a:t>
            </a:r>
            <a:r>
              <a:rPr lang="ru-RU" altLang="ru-RU" sz="3600" b="1" smtClean="0">
                <a:solidFill>
                  <a:schemeClr val="bg1"/>
                </a:solidFill>
              </a:rPr>
              <a:t>величина предложения находится в прямой зависимости</a:t>
            </a:r>
            <a:br>
              <a:rPr lang="ru-RU" altLang="ru-RU" sz="3600" b="1" smtClean="0">
                <a:solidFill>
                  <a:schemeClr val="bg1"/>
                </a:solidFill>
              </a:rPr>
            </a:br>
            <a:r>
              <a:rPr lang="ru-RU" altLang="ru-RU" sz="3600" b="1" smtClean="0">
                <a:solidFill>
                  <a:schemeClr val="bg1"/>
                </a:solidFill>
              </a:rPr>
              <a:t>от цены: </a:t>
            </a:r>
          </a:p>
          <a:p>
            <a:pPr eaLnBrk="1" hangingPunct="1">
              <a:buClr>
                <a:schemeClr val="tx1"/>
              </a:buClr>
            </a:pPr>
            <a:endParaRPr lang="ru-RU" altLang="ru-RU" b="1" smtClean="0">
              <a:solidFill>
                <a:schemeClr val="bg1"/>
              </a:solidFill>
            </a:endParaRPr>
          </a:p>
          <a:p>
            <a:pPr eaLnBrk="1" hangingPunct="1">
              <a:buClr>
                <a:schemeClr val="tx1"/>
              </a:buClr>
              <a:buFont typeface="Arial" charset="0"/>
              <a:buNone/>
            </a:pPr>
            <a:r>
              <a:rPr lang="ru-RU" altLang="ru-RU" b="1" smtClean="0">
                <a:solidFill>
                  <a:schemeClr val="bg1"/>
                </a:solidFill>
              </a:rPr>
              <a:t>выше цена — выше предложение</a:t>
            </a:r>
          </a:p>
          <a:p>
            <a:pPr eaLnBrk="1" hangingPunct="1">
              <a:buClr>
                <a:schemeClr val="tx1"/>
              </a:buClr>
              <a:buFont typeface="Arial" charset="0"/>
              <a:buNone/>
            </a:pPr>
            <a:r>
              <a:rPr lang="ru-RU" altLang="ru-RU" b="1" smtClean="0">
                <a:solidFill>
                  <a:schemeClr val="bg1"/>
                </a:solidFill>
              </a:rPr>
              <a:t>ниже цена — ниже предложение</a:t>
            </a:r>
            <a:endParaRPr lang="en-US" altLang="ru-RU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smtClean="0">
                <a:solidFill>
                  <a:srgbClr val="FFFF00"/>
                </a:solidFill>
              </a:rPr>
              <a:t>Соотношение  м/у понятиями</a:t>
            </a:r>
            <a:br>
              <a:rPr lang="ru-RU" altLang="ru-RU" sz="3200" smtClean="0">
                <a:solidFill>
                  <a:srgbClr val="FFFF00"/>
                </a:solidFill>
              </a:rPr>
            </a:br>
            <a:endParaRPr lang="ru-RU" altLang="ru-RU" sz="3200" b="1" smtClean="0">
              <a:solidFill>
                <a:srgbClr val="FFFF00"/>
              </a:solidFill>
            </a:endParaRPr>
          </a:p>
        </p:txBody>
      </p:sp>
      <p:sp>
        <p:nvSpPr>
          <p:cNvPr id="28675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altLang="ru-RU" sz="3200" smtClean="0">
                <a:solidFill>
                  <a:srgbClr val="FFFF00"/>
                </a:solidFill>
              </a:rPr>
              <a:t>«величина предложения»</a:t>
            </a:r>
            <a:endParaRPr lang="ru-RU" altLang="ru-RU" sz="3200" smtClean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altLang="ru-RU" i="1" smtClean="0">
                <a:solidFill>
                  <a:schemeClr val="bg1"/>
                </a:solidFill>
              </a:rPr>
              <a:t>Владелец магазина: «сколько товаров изготовители будут готовы мне предложить на продажу за месяц при цене, равной 100 руб.?»</a:t>
            </a:r>
          </a:p>
          <a:p>
            <a:pPr>
              <a:buFont typeface="Arial" charset="0"/>
              <a:buNone/>
            </a:pPr>
            <a:r>
              <a:rPr lang="ru-RU" altLang="ru-RU" i="1" smtClean="0">
                <a:solidFill>
                  <a:schemeClr val="bg1"/>
                </a:solidFill>
              </a:rPr>
              <a:t>Ответ – информация о </a:t>
            </a:r>
            <a:r>
              <a:rPr lang="ru-RU" altLang="ru-RU" b="1" i="1" u="sng" smtClean="0">
                <a:solidFill>
                  <a:srgbClr val="FFFF00"/>
                </a:solidFill>
              </a:rPr>
              <a:t>величине предложения</a:t>
            </a:r>
            <a:endParaRPr lang="ru-RU" altLang="ru-RU" b="1" i="1" u="sng" smtClean="0">
              <a:solidFill>
                <a:schemeClr val="bg1"/>
              </a:solidFill>
            </a:endParaRPr>
          </a:p>
        </p:txBody>
      </p:sp>
      <p:sp>
        <p:nvSpPr>
          <p:cNvPr id="28677" name="Текст 5"/>
          <p:cNvSpPr>
            <a:spLocks noGrp="1"/>
          </p:cNvSpPr>
          <p:nvPr>
            <p:ph type="body" sz="quarter" idx="3"/>
          </p:nvPr>
        </p:nvSpPr>
        <p:spPr>
          <a:xfrm>
            <a:off x="4645025" y="1143000"/>
            <a:ext cx="4041775" cy="571500"/>
          </a:xfrm>
        </p:spPr>
        <p:txBody>
          <a:bodyPr/>
          <a:lstStyle/>
          <a:p>
            <a:pPr algn="ctr"/>
            <a:endParaRPr lang="ru-RU" altLang="ru-RU" sz="3200" smtClean="0">
              <a:solidFill>
                <a:srgbClr val="FFFF00"/>
              </a:solidFill>
            </a:endParaRPr>
          </a:p>
          <a:p>
            <a:pPr algn="ctr"/>
            <a:r>
              <a:rPr lang="ru-RU" altLang="ru-RU" sz="3200" smtClean="0">
                <a:solidFill>
                  <a:srgbClr val="FFFF00"/>
                </a:solidFill>
              </a:rPr>
              <a:t>«предложение»</a:t>
            </a:r>
            <a:endParaRPr lang="ru-RU" altLang="ru-RU" sz="3200" smtClean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altLang="ru-RU" i="1" smtClean="0">
                <a:solidFill>
                  <a:schemeClr val="bg1"/>
                </a:solidFill>
              </a:rPr>
              <a:t>Владелец магазина: «сколько товаров изготовители будут готовы мне предложить за месяц при различных уровнях цен на данный товар?»</a:t>
            </a:r>
          </a:p>
          <a:p>
            <a:pPr>
              <a:buFont typeface="Arial" charset="0"/>
              <a:buNone/>
            </a:pPr>
            <a:r>
              <a:rPr lang="ru-RU" altLang="ru-RU" i="1" smtClean="0">
                <a:solidFill>
                  <a:schemeClr val="bg1"/>
                </a:solidFill>
              </a:rPr>
              <a:t>Ответ – характеристика </a:t>
            </a:r>
            <a:r>
              <a:rPr lang="ru-RU" altLang="ru-RU" i="1" u="sng" smtClean="0">
                <a:solidFill>
                  <a:srgbClr val="FFFF00"/>
                </a:solidFill>
              </a:rPr>
              <a:t>предложения</a:t>
            </a:r>
            <a:r>
              <a:rPr lang="ru-RU" altLang="ru-RU" i="1" smtClean="0">
                <a:solidFill>
                  <a:srgbClr val="FFFF00"/>
                </a:solidFill>
              </a:rPr>
              <a:t>  </a:t>
            </a:r>
            <a:r>
              <a:rPr lang="ru-RU" altLang="ru-RU" i="1" smtClean="0">
                <a:solidFill>
                  <a:schemeClr val="bg1"/>
                </a:solidFill>
              </a:rPr>
              <a:t>на данном рынке</a:t>
            </a:r>
          </a:p>
          <a:p>
            <a:endParaRPr lang="ru-RU" altLang="ru-RU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>
            <p:ph idx="1"/>
          </p:nvPr>
        </p:nvGraphicFramePr>
        <p:xfrm>
          <a:off x="1676400" y="914400"/>
          <a:ext cx="5791200" cy="545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Диаграмма" r:id="rId3" imgW="3105060" imgH="2886075" progId="Excel.Sheet.8">
                  <p:embed/>
                </p:oleObj>
              </mc:Choice>
              <mc:Fallback>
                <p:oleObj name="Диаграмма" r:id="rId3" imgW="3105060" imgH="2886075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914400"/>
                        <a:ext cx="5791200" cy="545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ru-RU" altLang="ru-RU" sz="4000" b="1" smtClean="0">
                <a:solidFill>
                  <a:srgbClr val="FFFF00"/>
                </a:solidFill>
              </a:rPr>
              <a:t>Изменение функции предложения</a:t>
            </a:r>
            <a:endParaRPr lang="en-US" altLang="ru-RU" sz="4000" b="1" smtClean="0">
              <a:solidFill>
                <a:srgbClr val="FFFF00"/>
              </a:solidFill>
            </a:endParaRPr>
          </a:p>
        </p:txBody>
      </p:sp>
      <p:sp>
        <p:nvSpPr>
          <p:cNvPr id="4100" name="Line 6"/>
          <p:cNvSpPr>
            <a:spLocks noChangeShapeType="1"/>
          </p:cNvSpPr>
          <p:nvPr/>
        </p:nvSpPr>
        <p:spPr bwMode="auto">
          <a:xfrm>
            <a:off x="5715000" y="3886200"/>
            <a:ext cx="0" cy="1752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4101" name="Line 7"/>
          <p:cNvSpPr>
            <a:spLocks noChangeShapeType="1"/>
          </p:cNvSpPr>
          <p:nvPr/>
        </p:nvSpPr>
        <p:spPr bwMode="auto">
          <a:xfrm>
            <a:off x="2286000" y="3886200"/>
            <a:ext cx="3352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71688" name="Freeform 8"/>
          <p:cNvSpPr>
            <a:spLocks/>
          </p:cNvSpPr>
          <p:nvPr/>
        </p:nvSpPr>
        <p:spPr bwMode="auto">
          <a:xfrm rot="-5131275">
            <a:off x="2704306" y="1410494"/>
            <a:ext cx="3963988" cy="3733800"/>
          </a:xfrm>
          <a:custGeom>
            <a:avLst/>
            <a:gdLst>
              <a:gd name="T0" fmla="*/ 0 w 2496"/>
              <a:gd name="T1" fmla="*/ 0 h 2208"/>
              <a:gd name="T2" fmla="*/ 2147483647 w 2496"/>
              <a:gd name="T3" fmla="*/ 2147483647 h 2208"/>
              <a:gd name="T4" fmla="*/ 2147483647 w 2496"/>
              <a:gd name="T5" fmla="*/ 2147483647 h 2208"/>
              <a:gd name="T6" fmla="*/ 2147483647 w 2496"/>
              <a:gd name="T7" fmla="*/ 2147483647 h 2208"/>
              <a:gd name="T8" fmla="*/ 0 60000 65536"/>
              <a:gd name="T9" fmla="*/ 0 60000 65536"/>
              <a:gd name="T10" fmla="*/ 0 60000 65536"/>
              <a:gd name="T11" fmla="*/ 0 60000 65536"/>
              <a:gd name="T12" fmla="*/ 0 w 2496"/>
              <a:gd name="T13" fmla="*/ 0 h 2208"/>
              <a:gd name="T14" fmla="*/ 2496 w 2496"/>
              <a:gd name="T15" fmla="*/ 2208 h 22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96" h="2208">
                <a:moveTo>
                  <a:pt x="0" y="0"/>
                </a:moveTo>
                <a:cubicBezTo>
                  <a:pt x="40" y="392"/>
                  <a:pt x="80" y="784"/>
                  <a:pt x="288" y="1104"/>
                </a:cubicBezTo>
                <a:cubicBezTo>
                  <a:pt x="496" y="1424"/>
                  <a:pt x="880" y="1736"/>
                  <a:pt x="1248" y="1920"/>
                </a:cubicBezTo>
                <a:cubicBezTo>
                  <a:pt x="1616" y="2104"/>
                  <a:pt x="2288" y="2160"/>
                  <a:pt x="2496" y="2208"/>
                </a:cubicBezTo>
              </a:path>
            </a:pathLst>
          </a:custGeom>
          <a:noFill/>
          <a:ln w="6350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71690" name="AutoShape 10"/>
          <p:cNvSpPr>
            <a:spLocks noChangeArrowheads="1"/>
          </p:cNvSpPr>
          <p:nvPr/>
        </p:nvSpPr>
        <p:spPr bwMode="auto">
          <a:xfrm>
            <a:off x="5638800" y="3810000"/>
            <a:ext cx="152400" cy="152400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4104" name="Text Box 11"/>
          <p:cNvSpPr txBox="1">
            <a:spLocks noChangeArrowheads="1"/>
          </p:cNvSpPr>
          <p:nvPr/>
        </p:nvSpPr>
        <p:spPr bwMode="auto">
          <a:xfrm>
            <a:off x="428625" y="1143000"/>
            <a:ext cx="13239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ru-RU" sz="2400" b="1" i="1">
                <a:solidFill>
                  <a:schemeClr val="bg1"/>
                </a:solidFill>
                <a:latin typeface="Calibri" pitchFamily="34" charset="0"/>
              </a:rPr>
              <a:t>P</a:t>
            </a:r>
            <a:endParaRPr lang="ru-RU" altLang="ru-RU" sz="2400" b="1" i="1">
              <a:solidFill>
                <a:schemeClr val="bg1"/>
              </a:solidFill>
              <a:latin typeface="Calibri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ru-RU" altLang="ru-RU" sz="1600">
                <a:solidFill>
                  <a:schemeClr val="bg1"/>
                </a:solidFill>
                <a:latin typeface="Calibri" pitchFamily="34" charset="0"/>
              </a:rPr>
              <a:t>Цена товара</a:t>
            </a:r>
            <a:endParaRPr lang="en-US" altLang="ru-RU" sz="16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105" name="Text Box 12"/>
          <p:cNvSpPr txBox="1">
            <a:spLocks noChangeArrowheads="1"/>
          </p:cNvSpPr>
          <p:nvPr/>
        </p:nvSpPr>
        <p:spPr bwMode="auto">
          <a:xfrm>
            <a:off x="7391400" y="5500688"/>
            <a:ext cx="1538288" cy="115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ru-RU" sz="2400" b="1" i="1">
                <a:solidFill>
                  <a:schemeClr val="bg1"/>
                </a:solidFill>
                <a:latin typeface="Calibri" pitchFamily="34" charset="0"/>
              </a:rPr>
              <a:t>Q</a:t>
            </a:r>
            <a:endParaRPr lang="ru-RU" altLang="ru-RU" sz="2400" b="1" i="1">
              <a:solidFill>
                <a:schemeClr val="bg1"/>
              </a:solidFill>
              <a:latin typeface="Calibri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ru-RU" altLang="ru-RU">
                <a:solidFill>
                  <a:schemeClr val="bg1"/>
                </a:solidFill>
                <a:latin typeface="Calibri" pitchFamily="34" charset="0"/>
              </a:rPr>
              <a:t>Объём товара</a:t>
            </a:r>
            <a:endParaRPr lang="en-US" altLang="ru-RU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106" name="Text Box 15"/>
          <p:cNvSpPr txBox="1">
            <a:spLocks noChangeArrowheads="1"/>
          </p:cNvSpPr>
          <p:nvPr/>
        </p:nvSpPr>
        <p:spPr bwMode="auto">
          <a:xfrm>
            <a:off x="5486400" y="34290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ru-RU" i="1">
                <a:latin typeface="Calibri" pitchFamily="34" charset="0"/>
              </a:rPr>
              <a:t>A</a:t>
            </a:r>
          </a:p>
        </p:txBody>
      </p:sp>
      <p:sp>
        <p:nvSpPr>
          <p:cNvPr id="71700" name="Text Box 20"/>
          <p:cNvSpPr txBox="1">
            <a:spLocks noChangeArrowheads="1"/>
          </p:cNvSpPr>
          <p:nvPr/>
        </p:nvSpPr>
        <p:spPr bwMode="auto">
          <a:xfrm>
            <a:off x="5943600" y="1600200"/>
            <a:ext cx="381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ru-RU" sz="3200" b="1" i="1">
                <a:solidFill>
                  <a:srgbClr val="6666FF"/>
                </a:solidFill>
                <a:latin typeface="Calibri" pitchFamily="34" charset="0"/>
              </a:rPr>
              <a:t>S</a:t>
            </a:r>
          </a:p>
        </p:txBody>
      </p:sp>
      <p:sp>
        <p:nvSpPr>
          <p:cNvPr id="4108" name="Line 28"/>
          <p:cNvSpPr>
            <a:spLocks noChangeShapeType="1"/>
          </p:cNvSpPr>
          <p:nvPr/>
        </p:nvSpPr>
        <p:spPr bwMode="auto">
          <a:xfrm>
            <a:off x="6705600" y="3962400"/>
            <a:ext cx="0" cy="1752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4109" name="Text Box 29"/>
          <p:cNvSpPr txBox="1">
            <a:spLocks noChangeArrowheads="1"/>
          </p:cNvSpPr>
          <p:nvPr/>
        </p:nvSpPr>
        <p:spPr bwMode="auto">
          <a:xfrm>
            <a:off x="6400800" y="34290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ru-RU" i="1">
                <a:latin typeface="Calibri" pitchFamily="34" charset="0"/>
              </a:rPr>
              <a:t>D</a:t>
            </a:r>
          </a:p>
        </p:txBody>
      </p:sp>
      <p:sp>
        <p:nvSpPr>
          <p:cNvPr id="71710" name="Text Box 30"/>
          <p:cNvSpPr txBox="1">
            <a:spLocks noChangeArrowheads="1"/>
          </p:cNvSpPr>
          <p:nvPr/>
        </p:nvSpPr>
        <p:spPr bwMode="auto">
          <a:xfrm>
            <a:off x="6629400" y="1600200"/>
            <a:ext cx="685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ru-RU" sz="3200" b="1" i="1">
                <a:solidFill>
                  <a:srgbClr val="6666FF"/>
                </a:solidFill>
                <a:latin typeface="Calibri" pitchFamily="34" charset="0"/>
              </a:rPr>
              <a:t>S</a:t>
            </a:r>
            <a:r>
              <a:rPr lang="en-US" altLang="ru-RU" sz="2000" b="1" baseline="-25000">
                <a:solidFill>
                  <a:srgbClr val="6666FF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4111" name="Line 33"/>
          <p:cNvSpPr>
            <a:spLocks noChangeShapeType="1"/>
          </p:cNvSpPr>
          <p:nvPr/>
        </p:nvSpPr>
        <p:spPr bwMode="auto">
          <a:xfrm>
            <a:off x="5791200" y="3886200"/>
            <a:ext cx="838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71714" name="Line 34"/>
          <p:cNvSpPr>
            <a:spLocks noChangeShapeType="1"/>
          </p:cNvSpPr>
          <p:nvPr/>
        </p:nvSpPr>
        <p:spPr bwMode="auto">
          <a:xfrm>
            <a:off x="5786438" y="3857625"/>
            <a:ext cx="838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71715" name="AutoShape 35"/>
          <p:cNvSpPr>
            <a:spLocks/>
          </p:cNvSpPr>
          <p:nvPr/>
        </p:nvSpPr>
        <p:spPr bwMode="auto">
          <a:xfrm>
            <a:off x="2514600" y="2667000"/>
            <a:ext cx="2362200" cy="381000"/>
          </a:xfrm>
          <a:prstGeom prst="borderCallout1">
            <a:avLst>
              <a:gd name="adj1" fmla="val 30000"/>
              <a:gd name="adj2" fmla="val 103227"/>
              <a:gd name="adj3" fmla="val 320000"/>
              <a:gd name="adj4" fmla="val 15483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>
                <a:solidFill>
                  <a:schemeClr val="bg1"/>
                </a:solidFill>
                <a:latin typeface="Garamond" pitchFamily="18" charset="0"/>
              </a:rPr>
              <a:t>Рост предложения</a:t>
            </a:r>
            <a:endParaRPr lang="en-US" altLang="ru-RU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71718" name="Freeform 38"/>
          <p:cNvSpPr>
            <a:spLocks/>
          </p:cNvSpPr>
          <p:nvPr/>
        </p:nvSpPr>
        <p:spPr bwMode="auto">
          <a:xfrm>
            <a:off x="2705100" y="1524000"/>
            <a:ext cx="4572000" cy="4049713"/>
          </a:xfrm>
          <a:custGeom>
            <a:avLst/>
            <a:gdLst>
              <a:gd name="T0" fmla="*/ 0 w 2880"/>
              <a:gd name="T1" fmla="*/ 2147483647 h 2551"/>
              <a:gd name="T2" fmla="*/ 2147483647 w 2880"/>
              <a:gd name="T3" fmla="*/ 2147483647 h 2551"/>
              <a:gd name="T4" fmla="*/ 2147483647 w 2880"/>
              <a:gd name="T5" fmla="*/ 2147483647 h 2551"/>
              <a:gd name="T6" fmla="*/ 2147483647 w 2880"/>
              <a:gd name="T7" fmla="*/ 0 h 2551"/>
              <a:gd name="T8" fmla="*/ 0 60000 65536"/>
              <a:gd name="T9" fmla="*/ 0 60000 65536"/>
              <a:gd name="T10" fmla="*/ 0 60000 65536"/>
              <a:gd name="T11" fmla="*/ 0 60000 65536"/>
              <a:gd name="T12" fmla="*/ 0 w 2880"/>
              <a:gd name="T13" fmla="*/ 0 h 2551"/>
              <a:gd name="T14" fmla="*/ 2880 w 2880"/>
              <a:gd name="T15" fmla="*/ 2551 h 255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80" h="2551">
                <a:moveTo>
                  <a:pt x="0" y="2504"/>
                </a:moveTo>
                <a:cubicBezTo>
                  <a:pt x="237" y="2483"/>
                  <a:pt x="1001" y="2551"/>
                  <a:pt x="1424" y="2376"/>
                </a:cubicBezTo>
                <a:cubicBezTo>
                  <a:pt x="1847" y="2201"/>
                  <a:pt x="2293" y="1852"/>
                  <a:pt x="2536" y="1456"/>
                </a:cubicBezTo>
                <a:cubicBezTo>
                  <a:pt x="2779" y="1060"/>
                  <a:pt x="2808" y="303"/>
                  <a:pt x="2880" y="0"/>
                </a:cubicBezTo>
              </a:path>
            </a:pathLst>
          </a:custGeom>
          <a:noFill/>
          <a:ln w="6350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71698" name="AutoShape 18"/>
          <p:cNvSpPr>
            <a:spLocks noChangeArrowheads="1"/>
          </p:cNvSpPr>
          <p:nvPr/>
        </p:nvSpPr>
        <p:spPr bwMode="auto">
          <a:xfrm>
            <a:off x="6629400" y="3810000"/>
            <a:ext cx="152400" cy="152400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71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9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71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71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0"/>
                                        <p:tgtEl>
                                          <p:spTgt spid="71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0"/>
                                        <p:tgtEl>
                                          <p:spTgt spid="71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24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022E-16 2.22222E-6 L 0.1125 2.22222E-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716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3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71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71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35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3000"/>
                                        <p:tgtEl>
                                          <p:spTgt spid="71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0"/>
                                        <p:tgtEl>
                                          <p:spTgt spid="71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1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0"/>
                                        <p:tgtEl>
                                          <p:spTgt spid="71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022E-16 2.22222E-6 L 0.1125 2.22222E-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717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8" grpId="0" animBg="1"/>
      <p:bldP spid="71688" grpId="1" animBg="1"/>
      <p:bldP spid="71690" grpId="0" animBg="1"/>
      <p:bldP spid="71700" grpId="0"/>
      <p:bldP spid="71700" grpId="1"/>
      <p:bldP spid="71710" grpId="0"/>
      <p:bldP spid="71714" grpId="0" animBg="1"/>
      <p:bldP spid="71715" grpId="0" animBg="1"/>
      <p:bldP spid="71718" grpId="0" animBg="1"/>
      <p:bldP spid="71718" grpId="1" animBg="1"/>
      <p:bldP spid="7169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800"/>
          </a:xfrm>
        </p:spPr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FFFF00"/>
                </a:solidFill>
              </a:rPr>
              <a:t>Предложение </a:t>
            </a:r>
          </a:p>
        </p:txBody>
      </p:sp>
      <p:sp>
        <p:nvSpPr>
          <p:cNvPr id="28675" name="Содержимое 5"/>
          <p:cNvSpPr>
            <a:spLocks noGrp="1"/>
          </p:cNvSpPr>
          <p:nvPr>
            <p:ph sz="half" idx="1"/>
          </p:nvPr>
        </p:nvSpPr>
        <p:spPr>
          <a:xfrm>
            <a:off x="357188" y="1214438"/>
            <a:ext cx="4138612" cy="49117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altLang="ru-RU" u="sng" smtClean="0">
                <a:solidFill>
                  <a:schemeClr val="bg1"/>
                </a:solidFill>
              </a:rPr>
              <a:t>Неценовые факторы предложения:</a:t>
            </a:r>
            <a:endParaRPr lang="ru-RU" altLang="ru-RU" smtClean="0">
              <a:solidFill>
                <a:schemeClr val="bg1"/>
              </a:solidFill>
            </a:endParaRPr>
          </a:p>
          <a:p>
            <a:pPr eaLnBrk="1" hangingPunct="1"/>
            <a:r>
              <a:rPr lang="ru-RU" altLang="ru-RU" smtClean="0">
                <a:solidFill>
                  <a:schemeClr val="bg1"/>
                </a:solidFill>
              </a:rPr>
              <a:t>Рост объемов производства</a:t>
            </a:r>
          </a:p>
          <a:p>
            <a:pPr eaLnBrk="1" hangingPunct="1"/>
            <a:r>
              <a:rPr lang="ru-RU" altLang="ru-RU" smtClean="0">
                <a:solidFill>
                  <a:schemeClr val="bg1"/>
                </a:solidFill>
              </a:rPr>
              <a:t>Улучшение условий производства </a:t>
            </a:r>
            <a:r>
              <a:rPr lang="ru-RU" altLang="ru-RU" sz="2000" i="1" smtClean="0">
                <a:solidFill>
                  <a:schemeClr val="bg1"/>
                </a:solidFill>
              </a:rPr>
              <a:t>(технологии, налоги)</a:t>
            </a:r>
            <a:endParaRPr lang="ru-RU" altLang="ru-RU" i="1" smtClean="0">
              <a:solidFill>
                <a:schemeClr val="bg1"/>
              </a:solidFill>
            </a:endParaRPr>
          </a:p>
          <a:p>
            <a:pPr eaLnBrk="1" hangingPunct="1"/>
            <a:r>
              <a:rPr lang="ru-RU" altLang="ru-RU" smtClean="0">
                <a:solidFill>
                  <a:schemeClr val="bg1"/>
                </a:solidFill>
              </a:rPr>
              <a:t>Цены на другие товары</a:t>
            </a:r>
          </a:p>
          <a:p>
            <a:pPr eaLnBrk="1" hangingPunct="1"/>
            <a:r>
              <a:rPr lang="ru-RU" altLang="ru-RU" smtClean="0">
                <a:solidFill>
                  <a:schemeClr val="bg1"/>
                </a:solidFill>
              </a:rPr>
              <a:t>Предпочтения</a:t>
            </a:r>
          </a:p>
          <a:p>
            <a:pPr eaLnBrk="1" hangingPunct="1"/>
            <a:r>
              <a:rPr lang="ru-RU" altLang="ru-RU" smtClean="0">
                <a:solidFill>
                  <a:schemeClr val="bg1"/>
                </a:solidFill>
              </a:rPr>
              <a:t>Ожидания </a:t>
            </a:r>
            <a:r>
              <a:rPr lang="ru-RU" altLang="ru-RU" sz="2000" i="1" smtClean="0">
                <a:solidFill>
                  <a:schemeClr val="bg1"/>
                </a:solidFill>
              </a:rPr>
              <a:t>(ожидается холодная зима)</a:t>
            </a:r>
            <a:endParaRPr lang="ru-RU" altLang="ru-RU" sz="2400" i="1" smtClean="0">
              <a:solidFill>
                <a:schemeClr val="bg1"/>
              </a:solidFill>
            </a:endParaRPr>
          </a:p>
          <a:p>
            <a:pPr eaLnBrk="1" hangingPunct="1"/>
            <a:endParaRPr lang="ru-RU" altLang="ru-RU" smtClean="0">
              <a:solidFill>
                <a:schemeClr val="bg1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648200" y="1357313"/>
            <a:ext cx="4038600" cy="476885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u="sng" dirty="0" smtClean="0">
                <a:solidFill>
                  <a:schemeClr val="bg1"/>
                </a:solidFill>
              </a:rPr>
              <a:t>Взаимосвязь между изменением предложения и величины предложения </a:t>
            </a:r>
            <a:r>
              <a:rPr lang="ru-RU" dirty="0" smtClean="0">
                <a:solidFill>
                  <a:schemeClr val="bg1"/>
                </a:solidFill>
              </a:rPr>
              <a:t>проявляется в следующем: когда предложение увеличивается, повышаются объемы предложения при всех ценах, и наоборот.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  <p:bldP spid="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FFFF00"/>
                </a:solidFill>
              </a:rPr>
              <a:t>Рыночное равновесие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86175" cy="4525963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900" b="1" dirty="0">
                <a:solidFill>
                  <a:schemeClr val="bg1"/>
                </a:solidFill>
              </a:rPr>
              <a:t>Рыночное равновесие</a:t>
            </a:r>
            <a:r>
              <a:rPr lang="ru-RU" sz="3900" dirty="0">
                <a:solidFill>
                  <a:schemeClr val="bg1"/>
                </a:solidFill>
              </a:rPr>
              <a:t> – </a:t>
            </a:r>
            <a:endParaRPr lang="ru-RU" sz="3900" dirty="0" smtClean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900" dirty="0" smtClean="0">
                <a:solidFill>
                  <a:schemeClr val="bg1"/>
                </a:solidFill>
              </a:rPr>
              <a:t>	</a:t>
            </a:r>
            <a:r>
              <a:rPr lang="ru-RU" sz="3500" dirty="0" smtClean="0">
                <a:solidFill>
                  <a:schemeClr val="bg1"/>
                </a:solidFill>
              </a:rPr>
              <a:t>равенство </a:t>
            </a:r>
            <a:r>
              <a:rPr lang="ru-RU" sz="3500" dirty="0">
                <a:solidFill>
                  <a:schemeClr val="bg1"/>
                </a:solidFill>
              </a:rPr>
              <a:t>спроса и предложения на рынке определенного </a:t>
            </a:r>
            <a:r>
              <a:rPr lang="ru-RU" sz="3500" dirty="0" smtClean="0">
                <a:solidFill>
                  <a:schemeClr val="bg1"/>
                </a:solidFill>
              </a:rPr>
              <a:t>товара</a:t>
            </a:r>
            <a:endParaRPr lang="ru-RU" sz="3500" dirty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600" dirty="0">
              <a:solidFill>
                <a:schemeClr val="bg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357688" y="1500188"/>
            <a:ext cx="4500562" cy="4929187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bg1"/>
                </a:solidFill>
              </a:rPr>
              <a:t>Рыночное равновесие характеризуют два показателя: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000" b="1" u="sng" dirty="0" smtClean="0">
                <a:solidFill>
                  <a:schemeClr val="bg1"/>
                </a:solidFill>
              </a:rPr>
              <a:t>Равновесное количество</a:t>
            </a:r>
            <a:r>
              <a:rPr lang="ru-RU" sz="3000" b="1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– равенство величины спроса величине предложения (</a:t>
            </a:r>
            <a:r>
              <a:rPr lang="ru-RU" b="1" dirty="0" smtClean="0">
                <a:solidFill>
                  <a:schemeClr val="bg1"/>
                </a:solidFill>
              </a:rPr>
              <a:t>5 ед.</a:t>
            </a:r>
            <a:r>
              <a:rPr lang="ru-RU" dirty="0" smtClean="0">
                <a:solidFill>
                  <a:schemeClr val="bg1"/>
                </a:solidFill>
              </a:rPr>
              <a:t>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u="sng" dirty="0" smtClean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000" b="1" u="sng" dirty="0" smtClean="0">
                <a:solidFill>
                  <a:schemeClr val="bg1"/>
                </a:solidFill>
              </a:rPr>
              <a:t>Равновесная цена</a:t>
            </a:r>
            <a:r>
              <a:rPr lang="ru-RU" sz="3000" b="1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– цена, при которой величина спроса равна величине предложения (</a:t>
            </a:r>
            <a:r>
              <a:rPr lang="ru-RU" b="1" dirty="0" smtClean="0">
                <a:solidFill>
                  <a:schemeClr val="bg1"/>
                </a:solidFill>
              </a:rPr>
              <a:t>2 тыс.р.</a:t>
            </a:r>
            <a:r>
              <a:rPr lang="ru-RU" dirty="0" smtClean="0">
                <a:solidFill>
                  <a:schemeClr val="bg1"/>
                </a:solidFill>
              </a:rPr>
              <a:t>)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Дата 3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3257550" cy="365125"/>
          </a:xfrm>
        </p:spPr>
        <p:txBody>
          <a:bodyPr/>
          <a:lstStyle/>
          <a:p>
            <a:pPr>
              <a:defRPr/>
            </a:pPr>
            <a:r>
              <a:rPr lang="ru-RU" sz="2800" b="1" dirty="0">
                <a:solidFill>
                  <a:srgbClr val="FFFF00"/>
                </a:solidFill>
                <a:latin typeface="+mj-lt"/>
              </a:rPr>
              <a:t>«крест маршала»</a:t>
            </a:r>
            <a:endParaRPr lang="en-US" sz="28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512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FFFF00"/>
                </a:solidFill>
              </a:rPr>
              <a:t>Рыночное равновесие</a:t>
            </a:r>
            <a:endParaRPr lang="en-US" altLang="ru-RU" b="1" smtClean="0">
              <a:solidFill>
                <a:srgbClr val="FFFF00"/>
              </a:solidFill>
            </a:endParaRP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>
            <p:ph idx="1"/>
          </p:nvPr>
        </p:nvGraphicFramePr>
        <p:xfrm>
          <a:off x="1676400" y="914400"/>
          <a:ext cx="5715000" cy="538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7" name="Chart" r:id="rId6" imgW="3105060" imgH="2886075" progId="Excel.Sheet.8">
                  <p:embed/>
                </p:oleObj>
              </mc:Choice>
              <mc:Fallback>
                <p:oleObj name="Chart" r:id="rId6" imgW="3105060" imgH="2886075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914400"/>
                        <a:ext cx="5715000" cy="538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830" name="Freeform 6"/>
          <p:cNvSpPr>
            <a:spLocks/>
          </p:cNvSpPr>
          <p:nvPr/>
        </p:nvSpPr>
        <p:spPr bwMode="auto">
          <a:xfrm>
            <a:off x="2743200" y="1676400"/>
            <a:ext cx="3962400" cy="3505200"/>
          </a:xfrm>
          <a:custGeom>
            <a:avLst/>
            <a:gdLst>
              <a:gd name="T0" fmla="*/ 0 w 2496"/>
              <a:gd name="T1" fmla="*/ 0 h 2208"/>
              <a:gd name="T2" fmla="*/ 2147483647 w 2496"/>
              <a:gd name="T3" fmla="*/ 2147483647 h 2208"/>
              <a:gd name="T4" fmla="*/ 2147483647 w 2496"/>
              <a:gd name="T5" fmla="*/ 2147483647 h 2208"/>
              <a:gd name="T6" fmla="*/ 2147483647 w 2496"/>
              <a:gd name="T7" fmla="*/ 2147483647 h 2208"/>
              <a:gd name="T8" fmla="*/ 0 60000 65536"/>
              <a:gd name="T9" fmla="*/ 0 60000 65536"/>
              <a:gd name="T10" fmla="*/ 0 60000 65536"/>
              <a:gd name="T11" fmla="*/ 0 60000 65536"/>
              <a:gd name="T12" fmla="*/ 0 w 2496"/>
              <a:gd name="T13" fmla="*/ 0 h 2208"/>
              <a:gd name="T14" fmla="*/ 2496 w 2496"/>
              <a:gd name="T15" fmla="*/ 2208 h 22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96" h="2208">
                <a:moveTo>
                  <a:pt x="0" y="0"/>
                </a:moveTo>
                <a:cubicBezTo>
                  <a:pt x="40" y="392"/>
                  <a:pt x="80" y="784"/>
                  <a:pt x="288" y="1104"/>
                </a:cubicBezTo>
                <a:cubicBezTo>
                  <a:pt x="496" y="1424"/>
                  <a:pt x="880" y="1736"/>
                  <a:pt x="1248" y="1920"/>
                </a:cubicBezTo>
                <a:cubicBezTo>
                  <a:pt x="1616" y="2104"/>
                  <a:pt x="2288" y="2160"/>
                  <a:pt x="2496" y="2208"/>
                </a:cubicBezTo>
              </a:path>
            </a:pathLst>
          </a:custGeom>
          <a:noFill/>
          <a:ln w="635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5126" name="Text Box 8"/>
          <p:cNvSpPr txBox="1">
            <a:spLocks noChangeArrowheads="1"/>
          </p:cNvSpPr>
          <p:nvPr/>
        </p:nvSpPr>
        <p:spPr bwMode="auto">
          <a:xfrm>
            <a:off x="1295400" y="11430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ru-RU" sz="2400" b="1" i="1">
                <a:solidFill>
                  <a:schemeClr val="bg1"/>
                </a:solidFill>
                <a:latin typeface="Calibri" pitchFamily="34" charset="0"/>
              </a:rPr>
              <a:t>P</a:t>
            </a:r>
          </a:p>
        </p:txBody>
      </p:sp>
      <p:sp>
        <p:nvSpPr>
          <p:cNvPr id="5127" name="Text Box 10"/>
          <p:cNvSpPr txBox="1">
            <a:spLocks noChangeArrowheads="1"/>
          </p:cNvSpPr>
          <p:nvPr/>
        </p:nvSpPr>
        <p:spPr bwMode="auto">
          <a:xfrm>
            <a:off x="4648200" y="42672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ru-RU">
                <a:latin typeface="Calibri" pitchFamily="34" charset="0"/>
              </a:rPr>
              <a:t>A</a:t>
            </a:r>
          </a:p>
        </p:txBody>
      </p:sp>
      <p:sp>
        <p:nvSpPr>
          <p:cNvPr id="5128" name="Text Box 11"/>
          <p:cNvSpPr txBox="1">
            <a:spLocks noChangeArrowheads="1"/>
          </p:cNvSpPr>
          <p:nvPr/>
        </p:nvSpPr>
        <p:spPr bwMode="auto">
          <a:xfrm>
            <a:off x="6019800" y="3505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ru-RU">
                <a:latin typeface="Calibri" pitchFamily="34" charset="0"/>
              </a:rPr>
              <a:t>C</a:t>
            </a:r>
          </a:p>
        </p:txBody>
      </p:sp>
      <p:sp>
        <p:nvSpPr>
          <p:cNvPr id="5129" name="Text Box 16"/>
          <p:cNvSpPr txBox="1">
            <a:spLocks noChangeArrowheads="1"/>
          </p:cNvSpPr>
          <p:nvPr/>
        </p:nvSpPr>
        <p:spPr bwMode="auto">
          <a:xfrm>
            <a:off x="6629400" y="14478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ru-RU" sz="2400" b="1">
                <a:latin typeface="Calibri" pitchFamily="34" charset="0"/>
              </a:rPr>
              <a:t>S</a:t>
            </a:r>
            <a:endParaRPr lang="en-US" altLang="ru-RU" sz="2400" b="1" baseline="-25000">
              <a:latin typeface="Calibri" pitchFamily="34" charset="0"/>
            </a:endParaRPr>
          </a:p>
        </p:txBody>
      </p:sp>
      <p:sp>
        <p:nvSpPr>
          <p:cNvPr id="5130" name="Text Box 17"/>
          <p:cNvSpPr txBox="1">
            <a:spLocks noChangeArrowheads="1"/>
          </p:cNvSpPr>
          <p:nvPr/>
        </p:nvSpPr>
        <p:spPr bwMode="auto">
          <a:xfrm>
            <a:off x="2819400" y="14478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ru-RU" sz="2400" b="1">
                <a:latin typeface="Calibri" pitchFamily="34" charset="0"/>
              </a:rPr>
              <a:t>D</a:t>
            </a:r>
            <a:endParaRPr lang="en-US" altLang="ru-RU" sz="2400" b="1" baseline="-25000">
              <a:latin typeface="Calibri" pitchFamily="34" charset="0"/>
            </a:endParaRPr>
          </a:p>
        </p:txBody>
      </p:sp>
      <p:sp>
        <p:nvSpPr>
          <p:cNvPr id="77842" name="Freeform 18"/>
          <p:cNvSpPr>
            <a:spLocks/>
          </p:cNvSpPr>
          <p:nvPr/>
        </p:nvSpPr>
        <p:spPr bwMode="auto">
          <a:xfrm rot="-5131275">
            <a:off x="2646363" y="1347788"/>
            <a:ext cx="3846512" cy="4113212"/>
          </a:xfrm>
          <a:custGeom>
            <a:avLst/>
            <a:gdLst>
              <a:gd name="T0" fmla="*/ 0 w 2496"/>
              <a:gd name="T1" fmla="*/ 0 h 2208"/>
              <a:gd name="T2" fmla="*/ 2147483647 w 2496"/>
              <a:gd name="T3" fmla="*/ 2147483647 h 2208"/>
              <a:gd name="T4" fmla="*/ 2147483647 w 2496"/>
              <a:gd name="T5" fmla="*/ 2147483647 h 2208"/>
              <a:gd name="T6" fmla="*/ 2147483647 w 2496"/>
              <a:gd name="T7" fmla="*/ 2147483647 h 2208"/>
              <a:gd name="T8" fmla="*/ 0 60000 65536"/>
              <a:gd name="T9" fmla="*/ 0 60000 65536"/>
              <a:gd name="T10" fmla="*/ 0 60000 65536"/>
              <a:gd name="T11" fmla="*/ 0 60000 65536"/>
              <a:gd name="T12" fmla="*/ 0 w 2496"/>
              <a:gd name="T13" fmla="*/ 0 h 2208"/>
              <a:gd name="T14" fmla="*/ 2496 w 2496"/>
              <a:gd name="T15" fmla="*/ 2208 h 22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96" h="2208">
                <a:moveTo>
                  <a:pt x="0" y="0"/>
                </a:moveTo>
                <a:cubicBezTo>
                  <a:pt x="40" y="392"/>
                  <a:pt x="80" y="784"/>
                  <a:pt x="288" y="1104"/>
                </a:cubicBezTo>
                <a:cubicBezTo>
                  <a:pt x="496" y="1424"/>
                  <a:pt x="880" y="1736"/>
                  <a:pt x="1248" y="1920"/>
                </a:cubicBezTo>
                <a:cubicBezTo>
                  <a:pt x="1616" y="2104"/>
                  <a:pt x="2288" y="2160"/>
                  <a:pt x="2496" y="2208"/>
                </a:cubicBezTo>
              </a:path>
            </a:pathLst>
          </a:custGeom>
          <a:noFill/>
          <a:ln w="6350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77838" name="AutoShape 14"/>
          <p:cNvSpPr>
            <a:spLocks noChangeArrowheads="1"/>
          </p:cNvSpPr>
          <p:nvPr/>
        </p:nvSpPr>
        <p:spPr bwMode="auto">
          <a:xfrm>
            <a:off x="4602163" y="4662488"/>
            <a:ext cx="152400" cy="152400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5133" name="Text Box 19"/>
          <p:cNvSpPr txBox="1">
            <a:spLocks noChangeArrowheads="1"/>
          </p:cNvSpPr>
          <p:nvPr/>
        </p:nvSpPr>
        <p:spPr bwMode="auto">
          <a:xfrm>
            <a:off x="2971800" y="3581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ru-RU">
                <a:latin typeface="Calibri" pitchFamily="34" charset="0"/>
              </a:rPr>
              <a:t>B</a:t>
            </a:r>
          </a:p>
        </p:txBody>
      </p:sp>
      <p:sp>
        <p:nvSpPr>
          <p:cNvPr id="5134" name="AutoShape 20"/>
          <p:cNvSpPr>
            <a:spLocks noChangeArrowheads="1"/>
          </p:cNvSpPr>
          <p:nvPr/>
        </p:nvSpPr>
        <p:spPr bwMode="auto">
          <a:xfrm>
            <a:off x="6096000" y="3352800"/>
            <a:ext cx="152400" cy="152400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5135" name="AutoShape 22"/>
          <p:cNvSpPr>
            <a:spLocks noChangeArrowheads="1"/>
          </p:cNvSpPr>
          <p:nvPr/>
        </p:nvSpPr>
        <p:spPr bwMode="auto">
          <a:xfrm>
            <a:off x="6569075" y="5075238"/>
            <a:ext cx="152400" cy="152400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5136" name="Text Box 24"/>
          <p:cNvSpPr txBox="1">
            <a:spLocks noChangeArrowheads="1"/>
          </p:cNvSpPr>
          <p:nvPr/>
        </p:nvSpPr>
        <p:spPr bwMode="auto">
          <a:xfrm>
            <a:off x="6400800" y="4724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ru-RU">
                <a:latin typeface="Calibri" pitchFamily="34" charset="0"/>
              </a:rPr>
              <a:t>F</a:t>
            </a:r>
          </a:p>
        </p:txBody>
      </p:sp>
      <p:sp>
        <p:nvSpPr>
          <p:cNvPr id="5137" name="AutoShape 25"/>
          <p:cNvSpPr>
            <a:spLocks/>
          </p:cNvSpPr>
          <p:nvPr/>
        </p:nvSpPr>
        <p:spPr bwMode="auto">
          <a:xfrm rot="-5400000">
            <a:off x="4572000" y="1828800"/>
            <a:ext cx="228600" cy="2667000"/>
          </a:xfrm>
          <a:prstGeom prst="rightBrace">
            <a:avLst>
              <a:gd name="adj1" fmla="val 97222"/>
              <a:gd name="adj2" fmla="val 50000"/>
            </a:avLst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5138" name="Text Box 29"/>
          <p:cNvSpPr txBox="1">
            <a:spLocks noChangeArrowheads="1"/>
          </p:cNvSpPr>
          <p:nvPr/>
        </p:nvSpPr>
        <p:spPr bwMode="auto">
          <a:xfrm>
            <a:off x="7391400" y="57150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ru-RU" sz="2400" b="1" i="1">
                <a:solidFill>
                  <a:schemeClr val="bg1"/>
                </a:solidFill>
                <a:latin typeface="Calibri" pitchFamily="34" charset="0"/>
              </a:rPr>
              <a:t>Q</a:t>
            </a:r>
          </a:p>
        </p:txBody>
      </p:sp>
      <p:sp>
        <p:nvSpPr>
          <p:cNvPr id="77854" name="Text Box 30"/>
          <p:cNvSpPr txBox="1">
            <a:spLocks noChangeArrowheads="1"/>
          </p:cNvSpPr>
          <p:nvPr/>
        </p:nvSpPr>
        <p:spPr bwMode="auto">
          <a:xfrm>
            <a:off x="6096000" y="1600200"/>
            <a:ext cx="381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ru-RU" sz="3200" b="1" i="1">
                <a:solidFill>
                  <a:srgbClr val="6666FF"/>
                </a:solidFill>
                <a:latin typeface="Calibri" pitchFamily="34" charset="0"/>
              </a:rPr>
              <a:t>S</a:t>
            </a:r>
          </a:p>
        </p:txBody>
      </p:sp>
      <p:sp>
        <p:nvSpPr>
          <p:cNvPr id="77855" name="Text Box 31"/>
          <p:cNvSpPr txBox="1">
            <a:spLocks noChangeArrowheads="1"/>
          </p:cNvSpPr>
          <p:nvPr/>
        </p:nvSpPr>
        <p:spPr bwMode="auto">
          <a:xfrm>
            <a:off x="2895600" y="16002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200" b="1" i="1">
                <a:solidFill>
                  <a:srgbClr val="00CC66"/>
                </a:solidFill>
                <a:latin typeface="Calibri" pitchFamily="34" charset="0"/>
              </a:rPr>
              <a:t>D</a:t>
            </a:r>
            <a:endParaRPr lang="en-US" altLang="ru-RU" sz="2000" b="1" i="1" baseline="-25000">
              <a:solidFill>
                <a:srgbClr val="00CC66"/>
              </a:solidFill>
              <a:latin typeface="Calibri" pitchFamily="34" charset="0"/>
            </a:endParaRPr>
          </a:p>
        </p:txBody>
      </p:sp>
      <p:sp>
        <p:nvSpPr>
          <p:cNvPr id="77856" name="Line 32"/>
          <p:cNvSpPr>
            <a:spLocks noChangeShapeType="1"/>
          </p:cNvSpPr>
          <p:nvPr/>
        </p:nvSpPr>
        <p:spPr bwMode="auto">
          <a:xfrm>
            <a:off x="2332038" y="4724400"/>
            <a:ext cx="2316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77857" name="Line 33"/>
          <p:cNvSpPr>
            <a:spLocks noChangeShapeType="1"/>
          </p:cNvSpPr>
          <p:nvPr/>
        </p:nvSpPr>
        <p:spPr bwMode="auto">
          <a:xfrm>
            <a:off x="4692650" y="4814888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77859" name="AutoShape 35"/>
          <p:cNvSpPr>
            <a:spLocks/>
          </p:cNvSpPr>
          <p:nvPr/>
        </p:nvSpPr>
        <p:spPr bwMode="auto">
          <a:xfrm>
            <a:off x="5791200" y="4305300"/>
            <a:ext cx="2667000" cy="342900"/>
          </a:xfrm>
          <a:prstGeom prst="borderCallout1">
            <a:avLst>
              <a:gd name="adj1" fmla="val 33333"/>
              <a:gd name="adj2" fmla="val -2856"/>
              <a:gd name="adj3" fmla="val 118056"/>
              <a:gd name="adj4" fmla="val -3541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>
                <a:solidFill>
                  <a:schemeClr val="bg1"/>
                </a:solidFill>
                <a:latin typeface="Garamond" pitchFamily="18" charset="0"/>
              </a:rPr>
              <a:t>Рыночное равновесие</a:t>
            </a:r>
            <a:endParaRPr lang="en-US" altLang="ru-RU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77860" name="Line 36"/>
          <p:cNvSpPr>
            <a:spLocks noChangeShapeType="1"/>
          </p:cNvSpPr>
          <p:nvPr/>
        </p:nvSpPr>
        <p:spPr bwMode="auto">
          <a:xfrm>
            <a:off x="2255838" y="3398838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5145" name="AutoShape 7"/>
          <p:cNvSpPr>
            <a:spLocks noChangeArrowheads="1"/>
          </p:cNvSpPr>
          <p:nvPr/>
        </p:nvSpPr>
        <p:spPr bwMode="auto">
          <a:xfrm>
            <a:off x="3124200" y="3352800"/>
            <a:ext cx="152400" cy="152400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77861" name="Line 37"/>
          <p:cNvSpPr>
            <a:spLocks noChangeShapeType="1"/>
          </p:cNvSpPr>
          <p:nvPr/>
        </p:nvSpPr>
        <p:spPr bwMode="auto">
          <a:xfrm>
            <a:off x="3216275" y="346075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77862" name="Line 38"/>
          <p:cNvSpPr>
            <a:spLocks noChangeShapeType="1"/>
          </p:cNvSpPr>
          <p:nvPr/>
        </p:nvSpPr>
        <p:spPr bwMode="auto">
          <a:xfrm>
            <a:off x="6156325" y="3444875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77863" name="Text Box 39"/>
          <p:cNvSpPr txBox="1">
            <a:spLocks noChangeArrowheads="1"/>
          </p:cNvSpPr>
          <p:nvPr/>
        </p:nvSpPr>
        <p:spPr bwMode="auto">
          <a:xfrm>
            <a:off x="4038600" y="2971800"/>
            <a:ext cx="1219200" cy="376238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>
                <a:solidFill>
                  <a:schemeClr val="bg1"/>
                </a:solidFill>
                <a:latin typeface="Garamond" pitchFamily="18" charset="0"/>
              </a:rPr>
              <a:t>Излишек</a:t>
            </a:r>
            <a:endParaRPr lang="en-US" altLang="ru-RU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77864" name="Line 40"/>
          <p:cNvSpPr>
            <a:spLocks noChangeShapeType="1"/>
          </p:cNvSpPr>
          <p:nvPr/>
        </p:nvSpPr>
        <p:spPr bwMode="auto">
          <a:xfrm>
            <a:off x="2214563" y="5143500"/>
            <a:ext cx="4281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5150" name="AutoShape 21"/>
          <p:cNvSpPr>
            <a:spLocks noChangeArrowheads="1"/>
          </p:cNvSpPr>
          <p:nvPr/>
        </p:nvSpPr>
        <p:spPr bwMode="auto">
          <a:xfrm>
            <a:off x="3627438" y="5029200"/>
            <a:ext cx="152400" cy="152400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77865" name="Text Box 41"/>
          <p:cNvSpPr txBox="1">
            <a:spLocks noChangeArrowheads="1"/>
          </p:cNvSpPr>
          <p:nvPr/>
        </p:nvSpPr>
        <p:spPr bwMode="auto">
          <a:xfrm>
            <a:off x="4357688" y="5143500"/>
            <a:ext cx="1219200" cy="376238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>
                <a:solidFill>
                  <a:schemeClr val="bg1"/>
                </a:solidFill>
                <a:latin typeface="Garamond" pitchFamily="18" charset="0"/>
              </a:rPr>
              <a:t>Дефицит</a:t>
            </a:r>
            <a:endParaRPr lang="en-US" altLang="ru-RU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77866" name="Line 42"/>
          <p:cNvSpPr>
            <a:spLocks noChangeShapeType="1"/>
          </p:cNvSpPr>
          <p:nvPr/>
        </p:nvSpPr>
        <p:spPr bwMode="auto">
          <a:xfrm>
            <a:off x="3276600" y="3429000"/>
            <a:ext cx="2819400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77867" name="Line 43"/>
          <p:cNvSpPr>
            <a:spLocks noChangeShapeType="1"/>
          </p:cNvSpPr>
          <p:nvPr/>
        </p:nvSpPr>
        <p:spPr bwMode="auto">
          <a:xfrm>
            <a:off x="3786188" y="5143500"/>
            <a:ext cx="2865437" cy="1588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77868" name="Line 44"/>
          <p:cNvSpPr>
            <a:spLocks noChangeShapeType="1"/>
          </p:cNvSpPr>
          <p:nvPr/>
        </p:nvSpPr>
        <p:spPr bwMode="auto">
          <a:xfrm flipH="1">
            <a:off x="3702050" y="5151438"/>
            <a:ext cx="1588" cy="487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77869" name="Line 45"/>
          <p:cNvSpPr>
            <a:spLocks noChangeShapeType="1"/>
          </p:cNvSpPr>
          <p:nvPr/>
        </p:nvSpPr>
        <p:spPr bwMode="auto">
          <a:xfrm>
            <a:off x="6629400" y="5181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77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7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6" presetClass="emph" presetSubtype="0" autoRev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77838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77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77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77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77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2000"/>
                                        <p:tgtEl>
                                          <p:spTgt spid="77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0"/>
                                        <p:tgtEl>
                                          <p:spTgt spid="77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4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6" dur="3000"/>
                                        <p:tgtEl>
                                          <p:spTgt spid="77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4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7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7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7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78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78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78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78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78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78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78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78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3000"/>
                                        <p:tgtEl>
                                          <p:spTgt spid="77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6000"/>
                            </p:stCondLst>
                            <p:childTnLst>
                              <p:par>
                                <p:cTn id="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2000"/>
                                        <p:tgtEl>
                                          <p:spTgt spid="77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2000"/>
                                        <p:tgtEl>
                                          <p:spTgt spid="77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28000"/>
                            </p:stCondLst>
                            <p:childTnLst>
                              <p:par>
                                <p:cTn id="76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8" dur="3000"/>
                                        <p:tgtEl>
                                          <p:spTgt spid="77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8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7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7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7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78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78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78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78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78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78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78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786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6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2000"/>
                                        <p:tgtEl>
                                          <p:spTgt spid="77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2000"/>
                                        <p:tgtEl>
                                          <p:spTgt spid="77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0" grpId="0" animBg="1"/>
      <p:bldP spid="77842" grpId="0" animBg="1"/>
      <p:bldP spid="77838" grpId="0" animBg="1"/>
      <p:bldP spid="77854" grpId="0"/>
      <p:bldP spid="77855" grpId="0"/>
      <p:bldP spid="77856" grpId="0" animBg="1"/>
      <p:bldP spid="77857" grpId="0" animBg="1"/>
      <p:bldP spid="77859" grpId="0" animBg="1"/>
      <p:bldP spid="77860" grpId="0" animBg="1"/>
      <p:bldP spid="77861" grpId="0" animBg="1"/>
      <p:bldP spid="77862" grpId="0" animBg="1"/>
      <p:bldP spid="77863" grpId="0" animBg="1"/>
      <p:bldP spid="77864" grpId="0" animBg="1"/>
      <p:bldP spid="77865" grpId="0" animBg="1"/>
      <p:bldP spid="77866" grpId="0" animBg="1"/>
      <p:bldP spid="77867" grpId="0" animBg="1"/>
      <p:bldP spid="77868" grpId="0" animBg="1"/>
      <p:bldP spid="77868" grpId="1" animBg="1"/>
      <p:bldP spid="77869" grpId="0" animBg="1"/>
      <p:bldP spid="77869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FFFF00"/>
                </a:solidFill>
              </a:rPr>
              <a:t>Рыночный механизм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14738" cy="452596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>
                <a:solidFill>
                  <a:schemeClr val="bg1"/>
                </a:solidFill>
              </a:rPr>
              <a:t>Рыночный механизм</a:t>
            </a:r>
            <a:r>
              <a:rPr lang="ru-RU" dirty="0">
                <a:solidFill>
                  <a:schemeClr val="bg1"/>
                </a:solidFill>
              </a:rPr>
              <a:t> </a:t>
            </a:r>
            <a:endParaRPr lang="ru-RU" dirty="0" smtClean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bg1"/>
                </a:solidFill>
              </a:rPr>
              <a:t>	– автоматическое </a:t>
            </a:r>
            <a:r>
              <a:rPr lang="ru-RU" dirty="0">
                <a:solidFill>
                  <a:schemeClr val="bg1"/>
                </a:solidFill>
              </a:rPr>
              <a:t>достижение баланса спроса и предложения, равновесных цены и количества товара.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dirty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286250" y="1285875"/>
            <a:ext cx="4400550" cy="4840288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chemeClr val="bg1"/>
                </a:solidFill>
              </a:rPr>
              <a:t>Эластичность предложения по цене</a:t>
            </a:r>
            <a:r>
              <a:rPr lang="ru-RU" dirty="0" smtClean="0">
                <a:solidFill>
                  <a:schemeClr val="bg1"/>
                </a:solidFill>
              </a:rPr>
              <a:t> – масштаб изменения величины предложения (в %) при изменении цены на 1%.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chemeClr val="bg1"/>
                </a:solidFill>
              </a:rPr>
              <a:t>Эластичность спроса по цене</a:t>
            </a:r>
            <a:r>
              <a:rPr lang="ru-RU" dirty="0" smtClean="0">
                <a:solidFill>
                  <a:schemeClr val="bg1"/>
                </a:solidFill>
              </a:rPr>
              <a:t> – масштаб изменения величины спроса (в %) при изменении цены на 1%.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4"/>
          <p:cNvSpPr>
            <a:spLocks noGrp="1"/>
          </p:cNvSpPr>
          <p:nvPr>
            <p:ph type="title"/>
          </p:nvPr>
        </p:nvSpPr>
        <p:spPr>
          <a:xfrm>
            <a:off x="457200" y="273050"/>
            <a:ext cx="1685925" cy="655638"/>
          </a:xfrm>
        </p:spPr>
        <p:txBody>
          <a:bodyPr/>
          <a:lstStyle/>
          <a:p>
            <a:pPr eaLnBrk="1" hangingPunct="1"/>
            <a:r>
              <a:rPr lang="ru-RU" altLang="ru-RU" sz="3200" smtClean="0">
                <a:solidFill>
                  <a:srgbClr val="FFFF00"/>
                </a:solidFill>
              </a:rPr>
              <a:t>Цена</a:t>
            </a:r>
          </a:p>
        </p:txBody>
      </p:sp>
      <p:sp>
        <p:nvSpPr>
          <p:cNvPr id="32771" name="Содержимое 5"/>
          <p:cNvSpPr>
            <a:spLocks noGrp="1"/>
          </p:cNvSpPr>
          <p:nvPr>
            <p:ph idx="1"/>
          </p:nvPr>
        </p:nvSpPr>
        <p:spPr>
          <a:xfrm>
            <a:off x="3000375" y="273050"/>
            <a:ext cx="5686425" cy="637063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altLang="ru-RU" sz="2400" b="1" smtClean="0">
                <a:solidFill>
                  <a:schemeClr val="bg1"/>
                </a:solidFill>
              </a:rPr>
              <a:t>Цена – пропорция обмена товара на деньги, если цена выражена в деньгах, или альтернативная стоимость, если цена выражена в другом товаре.</a:t>
            </a:r>
          </a:p>
          <a:p>
            <a:pPr eaLnBrk="1" hangingPunct="1">
              <a:buFont typeface="Arial" charset="0"/>
              <a:buNone/>
            </a:pPr>
            <a:endParaRPr lang="ru-RU" altLang="ru-RU" sz="2000" u="sng" smtClean="0">
              <a:solidFill>
                <a:schemeClr val="bg1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ru-RU" altLang="ru-RU" sz="2400" b="1" u="sng" smtClean="0">
                <a:solidFill>
                  <a:schemeClr val="bg1"/>
                </a:solidFill>
              </a:rPr>
              <a:t>Функции цены в условиях рыночной экономики</a:t>
            </a:r>
            <a:r>
              <a:rPr lang="ru-RU" altLang="ru-RU" sz="2000" u="sng" smtClean="0">
                <a:solidFill>
                  <a:schemeClr val="bg1"/>
                </a:solidFill>
              </a:rPr>
              <a:t>:</a:t>
            </a:r>
            <a:endParaRPr lang="ru-RU" altLang="ru-RU" sz="2000" smtClean="0">
              <a:solidFill>
                <a:schemeClr val="bg1"/>
              </a:solidFill>
            </a:endParaRPr>
          </a:p>
          <a:p>
            <a:pPr eaLnBrk="1" hangingPunct="1"/>
            <a:r>
              <a:rPr lang="ru-RU" altLang="ru-RU" sz="2000" b="1" i="1" smtClean="0">
                <a:solidFill>
                  <a:schemeClr val="bg1"/>
                </a:solidFill>
              </a:rPr>
              <a:t>Информационная</a:t>
            </a:r>
            <a:r>
              <a:rPr lang="ru-RU" altLang="ru-RU" sz="2000" smtClean="0">
                <a:solidFill>
                  <a:schemeClr val="bg1"/>
                </a:solidFill>
              </a:rPr>
              <a:t> – показывает наиболее выгодные области деятельности</a:t>
            </a:r>
          </a:p>
          <a:p>
            <a:pPr eaLnBrk="1" hangingPunct="1"/>
            <a:r>
              <a:rPr lang="ru-RU" altLang="ru-RU" sz="2000" b="1" i="1" smtClean="0">
                <a:solidFill>
                  <a:schemeClr val="bg1"/>
                </a:solidFill>
              </a:rPr>
              <a:t>Распределяющая </a:t>
            </a:r>
            <a:r>
              <a:rPr lang="ru-RU" altLang="ru-RU" sz="2000" smtClean="0">
                <a:solidFill>
                  <a:schemeClr val="bg1"/>
                </a:solidFill>
              </a:rPr>
              <a:t>– если доходы неизменны, то цены определяют, сколько каждого товара потребитель может позволить себе приобрести</a:t>
            </a:r>
          </a:p>
          <a:p>
            <a:pPr eaLnBrk="1" hangingPunct="1"/>
            <a:r>
              <a:rPr lang="ru-RU" altLang="ru-RU" sz="2000" b="1" i="1" smtClean="0">
                <a:solidFill>
                  <a:schemeClr val="bg1"/>
                </a:solidFill>
              </a:rPr>
              <a:t>Стимулирующая</a:t>
            </a:r>
            <a:r>
              <a:rPr lang="ru-RU" altLang="ru-RU" sz="2000" i="1" smtClean="0">
                <a:solidFill>
                  <a:schemeClr val="bg1"/>
                </a:solidFill>
              </a:rPr>
              <a:t> – </a:t>
            </a:r>
            <a:r>
              <a:rPr lang="ru-RU" altLang="ru-RU" sz="2000" smtClean="0">
                <a:solidFill>
                  <a:schemeClr val="bg1"/>
                </a:solidFill>
              </a:rPr>
              <a:t>изменение цен побуждает совершенствовать производство и наиболее эффективно использовать ограниченные ресурсы</a:t>
            </a:r>
          </a:p>
          <a:p>
            <a:pPr eaLnBrk="1" hangingPunct="1"/>
            <a:endParaRPr lang="ru-RU" altLang="ru-RU" sz="2000" smtClean="0">
              <a:solidFill>
                <a:schemeClr val="bg1"/>
              </a:solidFill>
            </a:endParaRPr>
          </a:p>
        </p:txBody>
      </p:sp>
      <p:sp>
        <p:nvSpPr>
          <p:cNvPr id="32772" name="Текст 6"/>
          <p:cNvSpPr>
            <a:spLocks noGrp="1"/>
          </p:cNvSpPr>
          <p:nvPr>
            <p:ph type="body" sz="half" idx="2"/>
          </p:nvPr>
        </p:nvSpPr>
        <p:spPr>
          <a:xfrm>
            <a:off x="457200" y="1000125"/>
            <a:ext cx="2686050" cy="5126038"/>
          </a:xfrm>
        </p:spPr>
        <p:txBody>
          <a:bodyPr/>
          <a:lstStyle/>
          <a:p>
            <a:pPr eaLnBrk="1" hangingPunct="1"/>
            <a:r>
              <a:rPr lang="ru-RU" altLang="ru-RU" sz="2000" smtClean="0">
                <a:solidFill>
                  <a:schemeClr val="bg1"/>
                </a:solidFill>
              </a:rPr>
              <a:t>Рыночный механизм, автоматически обеспечивающий баланс спроса и предложения, показывает производителю ответы на основные вопросы экономики:</a:t>
            </a:r>
          </a:p>
          <a:p>
            <a:pPr algn="ctr" eaLnBrk="1" hangingPunct="1"/>
            <a:r>
              <a:rPr lang="ru-RU" altLang="ru-RU" sz="2000" smtClean="0">
                <a:solidFill>
                  <a:schemeClr val="bg1"/>
                </a:solidFill>
              </a:rPr>
              <a:t>что?</a:t>
            </a:r>
          </a:p>
          <a:p>
            <a:pPr algn="ctr" eaLnBrk="1" hangingPunct="1"/>
            <a:r>
              <a:rPr lang="ru-RU" altLang="ru-RU" sz="2000" smtClean="0">
                <a:solidFill>
                  <a:schemeClr val="bg1"/>
                </a:solidFill>
              </a:rPr>
              <a:t>как?</a:t>
            </a:r>
          </a:p>
          <a:p>
            <a:pPr algn="ctr" eaLnBrk="1" hangingPunct="1"/>
            <a:r>
              <a:rPr lang="ru-RU" altLang="ru-RU" sz="2000" smtClean="0">
                <a:solidFill>
                  <a:schemeClr val="bg1"/>
                </a:solidFill>
              </a:rPr>
              <a:t>для кого?                              </a:t>
            </a:r>
          </a:p>
          <a:p>
            <a:pPr algn="ctr" eaLnBrk="1" hangingPunct="1"/>
            <a:r>
              <a:rPr lang="ru-RU" altLang="ru-RU" sz="2000" smtClean="0">
                <a:solidFill>
                  <a:schemeClr val="bg1"/>
                </a:solidFill>
              </a:rPr>
              <a:t>сколько?</a:t>
            </a:r>
          </a:p>
          <a:p>
            <a:pPr algn="ctr" eaLnBrk="1" hangingPunct="1"/>
            <a:r>
              <a:rPr lang="ru-RU" altLang="ru-RU" sz="2000" smtClean="0">
                <a:solidFill>
                  <a:schemeClr val="bg1"/>
                </a:solidFill>
              </a:rPr>
              <a:t>когда?</a:t>
            </a:r>
          </a:p>
          <a:p>
            <a:pPr eaLnBrk="1" hangingPunct="1"/>
            <a:r>
              <a:rPr lang="ru-RU" altLang="ru-RU" sz="2000" smtClean="0">
                <a:solidFill>
                  <a:schemeClr val="bg1"/>
                </a:solidFill>
              </a:rPr>
              <a:t>производить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357188"/>
            <a:ext cx="8229600" cy="774700"/>
          </a:xfrm>
        </p:spPr>
        <p:txBody>
          <a:bodyPr rtlCol="0"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>
                <a:solidFill>
                  <a:srgbClr val="FFFF00"/>
                </a:solidFill>
              </a:rPr>
              <a:t>Экономические </a:t>
            </a:r>
            <a:r>
              <a:rPr lang="ru-RU" b="1" i="1" dirty="0">
                <a:solidFill>
                  <a:srgbClr val="FFFF00"/>
                </a:solidFill>
              </a:rPr>
              <a:t>системы</a:t>
            </a:r>
            <a:br>
              <a:rPr lang="ru-RU" b="1" i="1" dirty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0546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altLang="ru-RU" sz="4000" b="1" smtClean="0">
                <a:solidFill>
                  <a:schemeClr val="bg1"/>
                </a:solidFill>
              </a:rPr>
              <a:t>— способ организации производства, распределения       и потребления, основанный на существующих отношениях собственности</a:t>
            </a:r>
            <a:r>
              <a:rPr lang="en-US" altLang="ru-RU" sz="4000" smtClean="0">
                <a:solidFill>
                  <a:schemeClr val="bg1"/>
                </a:solidFill>
              </a:rPr>
              <a:t> </a:t>
            </a:r>
          </a:p>
          <a:p>
            <a:pPr eaLnBrk="1" hangingPunct="1"/>
            <a:endParaRPr lang="ru-RU" altLang="ru-RU" sz="40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FFFF00"/>
                </a:solidFill>
              </a:rPr>
              <a:t>Рыночные структуры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4840288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>
                <a:solidFill>
                  <a:schemeClr val="bg1"/>
                </a:solidFill>
              </a:rPr>
              <a:t>СТРУКТУРА РЫНКА</a:t>
            </a:r>
            <a:r>
              <a:rPr lang="ru-RU" dirty="0">
                <a:solidFill>
                  <a:schemeClr val="bg1"/>
                </a:solidFill>
              </a:rPr>
              <a:t> — основные характерные черты рынка, в число которых </a:t>
            </a:r>
            <a:r>
              <a:rPr lang="ru-RU" dirty="0" smtClean="0">
                <a:solidFill>
                  <a:schemeClr val="bg1"/>
                </a:solidFill>
              </a:rPr>
              <a:t>входят: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bg1"/>
                </a:solidFill>
              </a:rPr>
              <a:t>количество </a:t>
            </a:r>
            <a:r>
              <a:rPr lang="ru-RU" dirty="0">
                <a:solidFill>
                  <a:schemeClr val="bg1"/>
                </a:solidFill>
              </a:rPr>
              <a:t>и размеры представленных на рынке </a:t>
            </a:r>
            <a:r>
              <a:rPr lang="ru-RU" dirty="0" smtClean="0">
                <a:solidFill>
                  <a:schemeClr val="bg1"/>
                </a:solidFill>
              </a:rPr>
              <a:t>субъектов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bg1"/>
                </a:solidFill>
              </a:rPr>
              <a:t>степень</a:t>
            </a:r>
            <a:r>
              <a:rPr lang="ru-RU" dirty="0">
                <a:solidFill>
                  <a:schemeClr val="bg1"/>
                </a:solidFill>
              </a:rPr>
              <a:t>, в которой товары разных субъектов схожи между </a:t>
            </a:r>
            <a:r>
              <a:rPr lang="ru-RU" dirty="0" smtClean="0">
                <a:solidFill>
                  <a:schemeClr val="bg1"/>
                </a:solidFill>
              </a:rPr>
              <a:t>собой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bg1"/>
                </a:solidFill>
              </a:rPr>
              <a:t>легкость </a:t>
            </a:r>
            <a:r>
              <a:rPr lang="ru-RU" dirty="0">
                <a:solidFill>
                  <a:schemeClr val="bg1"/>
                </a:solidFill>
              </a:rPr>
              <a:t>входа и выхода с конкретного </a:t>
            </a:r>
            <a:r>
              <a:rPr lang="ru-RU" dirty="0" smtClean="0">
                <a:solidFill>
                  <a:schemeClr val="bg1"/>
                </a:solidFill>
              </a:rPr>
              <a:t>рынка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bg1"/>
                </a:solidFill>
              </a:rPr>
              <a:t>доступность </a:t>
            </a:r>
            <a:r>
              <a:rPr lang="ru-RU" dirty="0">
                <a:solidFill>
                  <a:schemeClr val="bg1"/>
                </a:solidFill>
              </a:rPr>
              <a:t>рыночной </a:t>
            </a:r>
            <a:r>
              <a:rPr lang="ru-RU" dirty="0" smtClean="0">
                <a:solidFill>
                  <a:schemeClr val="bg1"/>
                </a:solidFill>
              </a:rPr>
              <a:t>информации</a:t>
            </a:r>
            <a:endParaRPr lang="ru-RU" dirty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428625"/>
            <a:ext cx="3829050" cy="5697538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altLang="ru-RU" sz="2400" b="1" u="sng" smtClean="0">
                <a:solidFill>
                  <a:srgbClr val="FFFF00"/>
                </a:solidFill>
              </a:rPr>
              <a:t>Структура рынка:</a:t>
            </a:r>
            <a:endParaRPr lang="ru-RU" altLang="ru-RU" sz="2400" b="1" smtClean="0">
              <a:solidFill>
                <a:srgbClr val="FFFF00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ru-RU" altLang="ru-RU" sz="2400" smtClean="0">
                <a:solidFill>
                  <a:schemeClr val="bg1"/>
                </a:solidFill>
              </a:rPr>
              <a:t>1.   </a:t>
            </a:r>
            <a:r>
              <a:rPr lang="ru-RU" altLang="ru-RU" sz="2400" b="1" smtClean="0">
                <a:solidFill>
                  <a:schemeClr val="bg1"/>
                </a:solidFill>
              </a:rPr>
              <a:t> </a:t>
            </a:r>
            <a:r>
              <a:rPr lang="ru-RU" altLang="ru-RU" b="1" smtClean="0">
                <a:solidFill>
                  <a:schemeClr val="bg1"/>
                </a:solidFill>
              </a:rPr>
              <a:t> по объектам рынка</a:t>
            </a:r>
            <a:endParaRPr lang="ru-RU" altLang="ru-RU" sz="2400" b="1" smtClean="0">
              <a:solidFill>
                <a:schemeClr val="bg1"/>
              </a:solidFill>
            </a:endParaRPr>
          </a:p>
          <a:p>
            <a:pPr eaLnBrk="1" hangingPunct="1"/>
            <a:r>
              <a:rPr lang="ru-RU" altLang="ru-RU" sz="2400" smtClean="0">
                <a:solidFill>
                  <a:schemeClr val="bg1"/>
                </a:solidFill>
              </a:rPr>
              <a:t>рынок товаров и услуг </a:t>
            </a:r>
          </a:p>
          <a:p>
            <a:pPr eaLnBrk="1" hangingPunct="1"/>
            <a:r>
              <a:rPr lang="ru-RU" altLang="ru-RU" sz="2400" smtClean="0">
                <a:solidFill>
                  <a:schemeClr val="bg1"/>
                </a:solidFill>
              </a:rPr>
              <a:t>рынок капиталов </a:t>
            </a:r>
          </a:p>
          <a:p>
            <a:pPr eaLnBrk="1" hangingPunct="1"/>
            <a:r>
              <a:rPr lang="ru-RU" altLang="ru-RU" sz="2400" smtClean="0">
                <a:solidFill>
                  <a:schemeClr val="bg1"/>
                </a:solidFill>
              </a:rPr>
              <a:t>рынок труда </a:t>
            </a:r>
          </a:p>
          <a:p>
            <a:pPr eaLnBrk="1" hangingPunct="1"/>
            <a:r>
              <a:rPr lang="ru-RU" altLang="ru-RU" sz="2400" smtClean="0">
                <a:solidFill>
                  <a:schemeClr val="bg1"/>
                </a:solidFill>
              </a:rPr>
              <a:t>финансовый рынок </a:t>
            </a:r>
          </a:p>
          <a:p>
            <a:pPr eaLnBrk="1" hangingPunct="1"/>
            <a:r>
              <a:rPr lang="ru-RU" altLang="ru-RU" sz="2400" smtClean="0">
                <a:solidFill>
                  <a:schemeClr val="bg1"/>
                </a:solidFill>
              </a:rPr>
              <a:t>рынок информации </a:t>
            </a:r>
          </a:p>
          <a:p>
            <a:pPr eaLnBrk="1" hangingPunct="1">
              <a:buFont typeface="Arial" charset="0"/>
              <a:buNone/>
            </a:pPr>
            <a:r>
              <a:rPr lang="ru-RU" altLang="ru-RU" sz="2400" smtClean="0">
                <a:solidFill>
                  <a:schemeClr val="bg1"/>
                </a:solidFill>
              </a:rPr>
              <a:t>2.    </a:t>
            </a:r>
            <a:r>
              <a:rPr lang="ru-RU" altLang="ru-RU" sz="2400" b="1" smtClean="0">
                <a:solidFill>
                  <a:schemeClr val="bg1"/>
                </a:solidFill>
              </a:rPr>
              <a:t> </a:t>
            </a:r>
            <a:r>
              <a:rPr lang="ru-RU" altLang="ru-RU" b="1" smtClean="0">
                <a:solidFill>
                  <a:schemeClr val="bg1"/>
                </a:solidFill>
              </a:rPr>
              <a:t>по географ. положению</a:t>
            </a:r>
            <a:endParaRPr lang="ru-RU" altLang="ru-RU" sz="2400" b="1" smtClean="0">
              <a:solidFill>
                <a:schemeClr val="bg1"/>
              </a:solidFill>
            </a:endParaRPr>
          </a:p>
          <a:p>
            <a:pPr eaLnBrk="1" hangingPunct="1"/>
            <a:r>
              <a:rPr lang="ru-RU" altLang="ru-RU" sz="2400" smtClean="0">
                <a:solidFill>
                  <a:schemeClr val="bg1"/>
                </a:solidFill>
              </a:rPr>
              <a:t>местный </a:t>
            </a:r>
          </a:p>
          <a:p>
            <a:pPr eaLnBrk="1" hangingPunct="1"/>
            <a:r>
              <a:rPr lang="ru-RU" altLang="ru-RU" sz="2400" smtClean="0">
                <a:solidFill>
                  <a:schemeClr val="bg1"/>
                </a:solidFill>
              </a:rPr>
              <a:t>региональный </a:t>
            </a:r>
          </a:p>
          <a:p>
            <a:pPr eaLnBrk="1" hangingPunct="1"/>
            <a:r>
              <a:rPr lang="ru-RU" altLang="ru-RU" sz="2400" smtClean="0">
                <a:solidFill>
                  <a:schemeClr val="bg1"/>
                </a:solidFill>
              </a:rPr>
              <a:t>национальный </a:t>
            </a:r>
          </a:p>
          <a:p>
            <a:pPr eaLnBrk="1" hangingPunct="1"/>
            <a:r>
              <a:rPr lang="ru-RU" altLang="ru-RU" sz="2400" smtClean="0">
                <a:solidFill>
                  <a:schemeClr val="bg1"/>
                </a:solidFill>
              </a:rPr>
              <a:t>мировой </a:t>
            </a:r>
          </a:p>
          <a:p>
            <a:pPr eaLnBrk="1" hangingPunct="1"/>
            <a:endParaRPr lang="ru-RU" altLang="ru-RU" sz="2400" smtClean="0">
              <a:solidFill>
                <a:schemeClr val="bg1"/>
              </a:solidFill>
            </a:endParaRPr>
          </a:p>
        </p:txBody>
      </p:sp>
      <p:sp>
        <p:nvSpPr>
          <p:cNvPr id="34819" name="Содержимое 5"/>
          <p:cNvSpPr>
            <a:spLocks noGrp="1"/>
          </p:cNvSpPr>
          <p:nvPr>
            <p:ph sz="half" idx="2"/>
          </p:nvPr>
        </p:nvSpPr>
        <p:spPr>
          <a:xfrm>
            <a:off x="4143375" y="142875"/>
            <a:ext cx="5000625" cy="598328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altLang="ru-RU" sz="2400" smtClean="0">
                <a:solidFill>
                  <a:schemeClr val="bg1"/>
                </a:solidFill>
              </a:rPr>
              <a:t>3.    </a:t>
            </a:r>
            <a:r>
              <a:rPr lang="ru-RU" altLang="ru-RU" smtClean="0">
                <a:solidFill>
                  <a:schemeClr val="bg1"/>
                </a:solidFill>
              </a:rPr>
              <a:t> </a:t>
            </a:r>
            <a:r>
              <a:rPr lang="ru-RU" altLang="ru-RU" b="1" smtClean="0">
                <a:solidFill>
                  <a:schemeClr val="bg1"/>
                </a:solidFill>
              </a:rPr>
              <a:t>по механизму функционирования</a:t>
            </a:r>
            <a:endParaRPr lang="ru-RU" altLang="ru-RU" sz="2400" b="1" smtClean="0">
              <a:solidFill>
                <a:schemeClr val="bg1"/>
              </a:solidFill>
            </a:endParaRPr>
          </a:p>
          <a:p>
            <a:pPr eaLnBrk="1" hangingPunct="1"/>
            <a:r>
              <a:rPr lang="ru-RU" altLang="ru-RU" sz="2400" smtClean="0">
                <a:solidFill>
                  <a:schemeClr val="bg1"/>
                </a:solidFill>
              </a:rPr>
              <a:t>рынок свободной конкуренции </a:t>
            </a:r>
          </a:p>
          <a:p>
            <a:pPr eaLnBrk="1" hangingPunct="1"/>
            <a:r>
              <a:rPr lang="ru-RU" altLang="ru-RU" sz="2400" smtClean="0">
                <a:solidFill>
                  <a:schemeClr val="bg1"/>
                </a:solidFill>
              </a:rPr>
              <a:t>монополизированный рынок </a:t>
            </a:r>
          </a:p>
          <a:p>
            <a:pPr eaLnBrk="1" hangingPunct="1"/>
            <a:r>
              <a:rPr lang="ru-RU" altLang="ru-RU" sz="2400" smtClean="0">
                <a:solidFill>
                  <a:schemeClr val="bg1"/>
                </a:solidFill>
              </a:rPr>
              <a:t>регулируемый рынок </a:t>
            </a:r>
          </a:p>
          <a:p>
            <a:pPr eaLnBrk="1" hangingPunct="1">
              <a:buFont typeface="Arial" charset="0"/>
              <a:buNone/>
            </a:pPr>
            <a:r>
              <a:rPr lang="ru-RU" altLang="ru-RU" sz="2400" smtClean="0">
                <a:solidFill>
                  <a:schemeClr val="bg1"/>
                </a:solidFill>
              </a:rPr>
              <a:t>4.   </a:t>
            </a:r>
            <a:r>
              <a:rPr lang="ru-RU" altLang="ru-RU" sz="2400" b="1" smtClean="0">
                <a:solidFill>
                  <a:schemeClr val="bg1"/>
                </a:solidFill>
              </a:rPr>
              <a:t> </a:t>
            </a:r>
            <a:r>
              <a:rPr lang="ru-RU" altLang="ru-RU" b="1" smtClean="0">
                <a:solidFill>
                  <a:schemeClr val="bg1"/>
                </a:solidFill>
              </a:rPr>
              <a:t> по степени насыщенности</a:t>
            </a:r>
            <a:endParaRPr lang="ru-RU" altLang="ru-RU" sz="2400" b="1" smtClean="0">
              <a:solidFill>
                <a:schemeClr val="bg1"/>
              </a:solidFill>
            </a:endParaRPr>
          </a:p>
          <a:p>
            <a:pPr eaLnBrk="1" hangingPunct="1"/>
            <a:r>
              <a:rPr lang="ru-RU" altLang="ru-RU" sz="2400" smtClean="0">
                <a:solidFill>
                  <a:schemeClr val="bg1"/>
                </a:solidFill>
              </a:rPr>
              <a:t>равновесный рынок </a:t>
            </a:r>
          </a:p>
          <a:p>
            <a:pPr eaLnBrk="1" hangingPunct="1"/>
            <a:r>
              <a:rPr lang="ru-RU" altLang="ru-RU" sz="2400" smtClean="0">
                <a:solidFill>
                  <a:schemeClr val="bg1"/>
                </a:solidFill>
              </a:rPr>
              <a:t>дефицитный рынок </a:t>
            </a:r>
          </a:p>
          <a:p>
            <a:pPr eaLnBrk="1" hangingPunct="1"/>
            <a:r>
              <a:rPr lang="ru-RU" altLang="ru-RU" sz="2400" smtClean="0">
                <a:solidFill>
                  <a:schemeClr val="bg1"/>
                </a:solidFill>
              </a:rPr>
              <a:t>избыточный рынок </a:t>
            </a:r>
          </a:p>
          <a:p>
            <a:pPr eaLnBrk="1" hangingPunct="1">
              <a:buFont typeface="Arial" charset="0"/>
              <a:buNone/>
            </a:pPr>
            <a:r>
              <a:rPr lang="ru-RU" altLang="ru-RU" sz="2400" smtClean="0">
                <a:solidFill>
                  <a:schemeClr val="bg1"/>
                </a:solidFill>
              </a:rPr>
              <a:t>5.  </a:t>
            </a:r>
            <a:r>
              <a:rPr lang="ru-RU" altLang="ru-RU" sz="2400" b="1" smtClean="0">
                <a:solidFill>
                  <a:schemeClr val="bg1"/>
                </a:solidFill>
              </a:rPr>
              <a:t>   </a:t>
            </a:r>
            <a:r>
              <a:rPr lang="ru-RU" altLang="ru-RU" sz="1800" b="1" smtClean="0">
                <a:solidFill>
                  <a:schemeClr val="bg1"/>
                </a:solidFill>
              </a:rPr>
              <a:t>в соответствии </a:t>
            </a:r>
            <a:r>
              <a:rPr lang="ru-RU" altLang="ru-RU" b="1" smtClean="0">
                <a:solidFill>
                  <a:schemeClr val="bg1"/>
                </a:solidFill>
              </a:rPr>
              <a:t>с действующим законодательством </a:t>
            </a:r>
            <a:endParaRPr lang="ru-RU" altLang="ru-RU" sz="2400" b="1" smtClean="0">
              <a:solidFill>
                <a:schemeClr val="bg1"/>
              </a:solidFill>
            </a:endParaRPr>
          </a:p>
          <a:p>
            <a:pPr eaLnBrk="1" hangingPunct="1"/>
            <a:r>
              <a:rPr lang="ru-RU" altLang="ru-RU" sz="2400" smtClean="0">
                <a:solidFill>
                  <a:schemeClr val="bg1"/>
                </a:solidFill>
              </a:rPr>
              <a:t>легальный рынок </a:t>
            </a:r>
          </a:p>
          <a:p>
            <a:pPr eaLnBrk="1" hangingPunct="1"/>
            <a:r>
              <a:rPr lang="ru-RU" altLang="ru-RU" sz="2400" smtClean="0">
                <a:solidFill>
                  <a:schemeClr val="bg1"/>
                </a:solidFill>
              </a:rPr>
              <a:t>нелегальный рынок 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Рисунок 1" descr="Рис. 4. Структура рын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428625"/>
            <a:ext cx="8786812" cy="607218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87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2700" b="1" dirty="0" smtClean="0">
                <a:solidFill>
                  <a:srgbClr val="FFFF00"/>
                </a:solidFill>
              </a:rPr>
              <a:t/>
            </a:r>
            <a:br>
              <a:rPr lang="ru-RU" sz="2700" b="1" dirty="0" smtClean="0">
                <a:solidFill>
                  <a:srgbClr val="FFFF00"/>
                </a:solidFill>
              </a:rPr>
            </a:br>
            <a:r>
              <a:rPr lang="ru-RU" sz="2700" b="1" dirty="0">
                <a:solidFill>
                  <a:srgbClr val="FFFF00"/>
                </a:solidFill>
              </a:rPr>
              <a:t/>
            </a:r>
            <a:br>
              <a:rPr lang="ru-RU" sz="2700" b="1" dirty="0">
                <a:solidFill>
                  <a:srgbClr val="FFFF00"/>
                </a:solidFill>
              </a:rPr>
            </a:br>
            <a:r>
              <a:rPr lang="ru-RU" sz="2700" b="1" dirty="0" smtClean="0">
                <a:solidFill>
                  <a:srgbClr val="FFFF00"/>
                </a:solidFill>
              </a:rPr>
              <a:t/>
            </a:r>
            <a:br>
              <a:rPr lang="ru-RU" sz="2700" b="1" dirty="0" smtClean="0">
                <a:solidFill>
                  <a:srgbClr val="FFFF00"/>
                </a:solidFill>
              </a:rPr>
            </a:br>
            <a:r>
              <a:rPr lang="ru-RU" b="1" dirty="0" smtClean="0">
                <a:solidFill>
                  <a:srgbClr val="FFFF00"/>
                </a:solidFill>
              </a:rPr>
              <a:t>Конкуренция </a:t>
            </a:r>
            <a:r>
              <a:rPr lang="ru-RU" sz="3100" b="1" dirty="0">
                <a:solidFill>
                  <a:srgbClr val="FFFF00"/>
                </a:solidFill>
              </a:rPr>
              <a:t>– </a:t>
            </a:r>
            <a:r>
              <a:rPr lang="ru-RU" sz="3100" dirty="0">
                <a:solidFill>
                  <a:srgbClr val="FFFF00"/>
                </a:solidFill>
              </a:rPr>
              <a:t>соперничество между участниками рыночного хозяйства за лучшие условия производства и купли-продажи товара.</a:t>
            </a: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dirty="0">
                <a:solidFill>
                  <a:srgbClr val="FFFF00"/>
                </a:solidFill>
              </a:rPr>
              <a:t> </a:t>
            </a:r>
            <a:br>
              <a:rPr lang="ru-RU" dirty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6867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ru-RU" altLang="ru-RU" smtClean="0">
                <a:solidFill>
                  <a:srgbClr val="FFFF00"/>
                </a:solidFill>
              </a:rPr>
              <a:t>Позитивные (+)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bg1"/>
                </a:solidFill>
              </a:rPr>
              <a:t>Ограничивает возможность возникновения монополий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bg1"/>
                </a:solidFill>
              </a:rPr>
              <a:t>Создает возможность выбора для потребителя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bg1"/>
                </a:solidFill>
              </a:rPr>
              <a:t>Заставляет экономику гибко реагировать на изменение обстановки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bg1"/>
                </a:solidFill>
              </a:rPr>
              <a:t>Способствует внедрению новшеств, улучшению качества</a:t>
            </a:r>
          </a:p>
        </p:txBody>
      </p:sp>
      <p:sp>
        <p:nvSpPr>
          <p:cNvPr id="36869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 eaLnBrk="1" hangingPunct="1"/>
            <a:r>
              <a:rPr lang="ru-RU" altLang="ru-RU" smtClean="0">
                <a:solidFill>
                  <a:srgbClr val="FFFF00"/>
                </a:solidFill>
              </a:rPr>
              <a:t>Негативные (-)</a:t>
            </a:r>
          </a:p>
        </p:txBody>
      </p:sp>
      <p:sp>
        <p:nvSpPr>
          <p:cNvPr id="36870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eaLnBrk="1" hangingPunct="1"/>
            <a:r>
              <a:rPr lang="ru-RU" altLang="ru-RU" smtClean="0">
                <a:solidFill>
                  <a:schemeClr val="bg1"/>
                </a:solidFill>
              </a:rPr>
              <a:t>Разорение ряда товаропроизводителей</a:t>
            </a:r>
          </a:p>
          <a:p>
            <a:pPr eaLnBrk="1" hangingPunct="1"/>
            <a:r>
              <a:rPr lang="ru-RU" altLang="ru-RU" smtClean="0">
                <a:solidFill>
                  <a:schemeClr val="bg1"/>
                </a:solidFill>
              </a:rPr>
              <a:t>Траты на рекламу</a:t>
            </a:r>
          </a:p>
          <a:p>
            <a:pPr eaLnBrk="1" hangingPunct="1"/>
            <a:r>
              <a:rPr lang="ru-RU" altLang="ru-RU" smtClean="0">
                <a:solidFill>
                  <a:schemeClr val="bg1"/>
                </a:solidFill>
              </a:rPr>
              <a:t>Нечестные  методы борьбы:</a:t>
            </a:r>
          </a:p>
          <a:p>
            <a:pPr lvl="1" eaLnBrk="1" hangingPunct="1"/>
            <a:r>
              <a:rPr lang="ru-RU" altLang="ru-RU" smtClean="0">
                <a:solidFill>
                  <a:schemeClr val="bg1"/>
                </a:solidFill>
              </a:rPr>
              <a:t>Подкуп</a:t>
            </a:r>
          </a:p>
          <a:p>
            <a:pPr lvl="1" eaLnBrk="1" hangingPunct="1"/>
            <a:r>
              <a:rPr lang="ru-RU" altLang="ru-RU" smtClean="0">
                <a:solidFill>
                  <a:schemeClr val="bg1"/>
                </a:solidFill>
              </a:rPr>
              <a:t>Шантаж</a:t>
            </a:r>
          </a:p>
          <a:p>
            <a:pPr lvl="1" eaLnBrk="1" hangingPunct="1"/>
            <a:r>
              <a:rPr lang="ru-RU" altLang="ru-RU" smtClean="0">
                <a:solidFill>
                  <a:schemeClr val="bg1"/>
                </a:solidFill>
              </a:rPr>
              <a:t>Шпионаж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3900488" cy="796925"/>
          </a:xfrm>
        </p:spPr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FFFF00"/>
                </a:solidFill>
              </a:rPr>
              <a:t>Конкуренция 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757613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altLang="ru-RU" sz="3600" u="sng" smtClean="0">
                <a:solidFill>
                  <a:schemeClr val="bg1"/>
                </a:solidFill>
              </a:rPr>
              <a:t>Формы конкуренции: </a:t>
            </a:r>
            <a:endParaRPr lang="ru-RU" altLang="ru-RU" sz="3600" smtClean="0">
              <a:solidFill>
                <a:schemeClr val="bg1"/>
              </a:solidFill>
            </a:endParaRPr>
          </a:p>
          <a:p>
            <a:pPr eaLnBrk="1" hangingPunct="1"/>
            <a:endParaRPr lang="ru-RU" altLang="ru-RU" sz="3600" smtClean="0">
              <a:solidFill>
                <a:schemeClr val="bg1"/>
              </a:solidFill>
            </a:endParaRPr>
          </a:p>
          <a:p>
            <a:pPr eaLnBrk="1" hangingPunct="1"/>
            <a:r>
              <a:rPr lang="ru-RU" altLang="ru-RU" sz="3200" smtClean="0">
                <a:solidFill>
                  <a:schemeClr val="bg1"/>
                </a:solidFill>
              </a:rPr>
              <a:t>внутриотраслевая</a:t>
            </a:r>
          </a:p>
          <a:p>
            <a:pPr eaLnBrk="1" hangingPunct="1"/>
            <a:r>
              <a:rPr lang="ru-RU" altLang="ru-RU" sz="3200" smtClean="0">
                <a:solidFill>
                  <a:schemeClr val="bg1"/>
                </a:solidFill>
              </a:rPr>
              <a:t>межотраслевая</a:t>
            </a:r>
          </a:p>
          <a:p>
            <a:pPr eaLnBrk="1" hangingPunct="1"/>
            <a:endParaRPr lang="ru-RU" altLang="ru-RU" sz="2400" smtClean="0">
              <a:solidFill>
                <a:schemeClr val="bg1"/>
              </a:solidFill>
            </a:endParaRPr>
          </a:p>
        </p:txBody>
      </p:sp>
      <p:sp>
        <p:nvSpPr>
          <p:cNvPr id="36868" name="Содержимое 8"/>
          <p:cNvSpPr>
            <a:spLocks noGrp="1"/>
          </p:cNvSpPr>
          <p:nvPr>
            <p:ph sz="half" idx="2"/>
          </p:nvPr>
        </p:nvSpPr>
        <p:spPr>
          <a:xfrm>
            <a:off x="4143375" y="500063"/>
            <a:ext cx="4714875" cy="56261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altLang="ru-RU" sz="2400" u="sng" smtClean="0">
                <a:solidFill>
                  <a:schemeClr val="bg1"/>
                </a:solidFill>
              </a:rPr>
              <a:t>Существует два вида </a:t>
            </a:r>
            <a:r>
              <a:rPr lang="ru-RU" altLang="ru-RU" sz="2400" b="1" u="sng" smtClean="0">
                <a:solidFill>
                  <a:schemeClr val="bg1"/>
                </a:solidFill>
              </a:rPr>
              <a:t>(типа)</a:t>
            </a:r>
            <a:r>
              <a:rPr lang="ru-RU" altLang="ru-RU" sz="2400" u="sng" smtClean="0">
                <a:solidFill>
                  <a:schemeClr val="bg1"/>
                </a:solidFill>
              </a:rPr>
              <a:t> конкуренции: </a:t>
            </a:r>
            <a:endParaRPr lang="ru-RU" altLang="ru-RU" sz="2400" smtClean="0">
              <a:solidFill>
                <a:schemeClr val="bg1"/>
              </a:solidFill>
            </a:endParaRPr>
          </a:p>
          <a:p>
            <a:pPr eaLnBrk="1" hangingPunct="1"/>
            <a:r>
              <a:rPr lang="ru-RU" altLang="ru-RU" sz="2400" smtClean="0">
                <a:solidFill>
                  <a:schemeClr val="bg1"/>
                </a:solidFill>
              </a:rPr>
              <a:t>Совершенная конкуренция (свободная, чистая) </a:t>
            </a:r>
          </a:p>
          <a:p>
            <a:pPr eaLnBrk="1" hangingPunct="1">
              <a:buFont typeface="Arial" charset="0"/>
              <a:buNone/>
            </a:pPr>
            <a:r>
              <a:rPr lang="ru-RU" altLang="ru-RU" sz="2400" i="1" smtClean="0">
                <a:solidFill>
                  <a:schemeClr val="bg1"/>
                </a:solidFill>
              </a:rPr>
              <a:t>	</a:t>
            </a:r>
            <a:r>
              <a:rPr lang="ru-RU" altLang="ru-RU" sz="2000" i="1" smtClean="0">
                <a:solidFill>
                  <a:schemeClr val="bg1"/>
                </a:solidFill>
              </a:rPr>
              <a:t>цена – результат уравновешивания кривых спроса и предложения</a:t>
            </a:r>
            <a:endParaRPr lang="ru-RU" altLang="ru-RU" sz="2400" smtClean="0">
              <a:solidFill>
                <a:schemeClr val="bg1"/>
              </a:solidFill>
            </a:endParaRPr>
          </a:p>
          <a:p>
            <a:pPr eaLnBrk="1" hangingPunct="1"/>
            <a:r>
              <a:rPr lang="ru-RU" altLang="ru-RU" sz="2400" smtClean="0">
                <a:solidFill>
                  <a:schemeClr val="bg1"/>
                </a:solidFill>
              </a:rPr>
              <a:t>Несовершенная конкуренция (монополистическая)</a:t>
            </a:r>
          </a:p>
          <a:p>
            <a:pPr eaLnBrk="1" hangingPunct="1">
              <a:buFont typeface="Arial" charset="0"/>
              <a:buNone/>
            </a:pPr>
            <a:r>
              <a:rPr lang="ru-RU" altLang="ru-RU" sz="2400" i="1" smtClean="0">
                <a:solidFill>
                  <a:schemeClr val="bg1"/>
                </a:solidFill>
              </a:rPr>
              <a:t>	</a:t>
            </a:r>
            <a:r>
              <a:rPr lang="ru-RU" altLang="ru-RU" sz="2000" i="1" smtClean="0">
                <a:solidFill>
                  <a:schemeClr val="bg1"/>
                </a:solidFill>
              </a:rPr>
              <a:t>Большое число продавцов предлагают схожую, но не идентичные товары</a:t>
            </a:r>
            <a:endParaRPr lang="ru-RU" altLang="ru-RU" sz="2400" smtClean="0">
              <a:solidFill>
                <a:schemeClr val="bg1"/>
              </a:solidFill>
            </a:endParaRPr>
          </a:p>
          <a:p>
            <a:pPr lvl="1" eaLnBrk="1" hangingPunct="1"/>
            <a:r>
              <a:rPr lang="ru-RU" altLang="ru-RU" sz="2000" smtClean="0">
                <a:solidFill>
                  <a:schemeClr val="bg1"/>
                </a:solidFill>
              </a:rPr>
              <a:t>монополистическая конкуренция; </a:t>
            </a:r>
          </a:p>
          <a:p>
            <a:pPr lvl="1" eaLnBrk="1" hangingPunct="1"/>
            <a:r>
              <a:rPr lang="ru-RU" altLang="ru-RU" sz="2000" smtClean="0">
                <a:solidFill>
                  <a:schemeClr val="bg1"/>
                </a:solidFill>
              </a:rPr>
              <a:t>олигополия; </a:t>
            </a:r>
          </a:p>
          <a:p>
            <a:pPr lvl="1" eaLnBrk="1" hangingPunct="1"/>
            <a:r>
              <a:rPr lang="ru-RU" altLang="ru-RU" sz="2000" smtClean="0">
                <a:solidFill>
                  <a:schemeClr val="bg1"/>
                </a:solidFill>
              </a:rPr>
              <a:t>чистая монополия. </a:t>
            </a:r>
          </a:p>
          <a:p>
            <a:pPr eaLnBrk="1" hangingPunct="1">
              <a:buFont typeface="Arial" charset="0"/>
              <a:buNone/>
            </a:pPr>
            <a:endParaRPr lang="ru-RU" altLang="ru-RU" sz="2400" smtClean="0">
              <a:solidFill>
                <a:schemeClr val="bg1"/>
              </a:solidFill>
            </a:endParaRPr>
          </a:p>
          <a:p>
            <a:pPr eaLnBrk="1" hangingPunct="1"/>
            <a:endParaRPr lang="ru-RU" altLang="ru-RU" sz="24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6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6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6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6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6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6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68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68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68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68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68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68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68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68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68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68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68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68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68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68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68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36868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7985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dirty="0">
                <a:solidFill>
                  <a:srgbClr val="FFFF00"/>
                </a:solidFill>
              </a:rPr>
              <a:t>М</a:t>
            </a:r>
            <a:r>
              <a:rPr lang="ru-RU" sz="4400" dirty="0" smtClean="0">
                <a:solidFill>
                  <a:srgbClr val="FFFF00"/>
                </a:solidFill>
              </a:rPr>
              <a:t>онополия</a:t>
            </a:r>
            <a:endParaRPr lang="ru-RU" sz="4400" dirty="0">
              <a:solidFill>
                <a:srgbClr val="FFFF00"/>
              </a:solidFill>
            </a:endParaRPr>
          </a:p>
        </p:txBody>
      </p:sp>
      <p:sp>
        <p:nvSpPr>
          <p:cNvPr id="37891" name="Содержимое 5"/>
          <p:cNvSpPr>
            <a:spLocks noGrp="1"/>
          </p:cNvSpPr>
          <p:nvPr>
            <p:ph idx="1"/>
          </p:nvPr>
        </p:nvSpPr>
        <p:spPr>
          <a:xfrm>
            <a:off x="3575050" y="273050"/>
            <a:ext cx="5354638" cy="61563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altLang="ru-RU" sz="2400" b="1" smtClean="0">
                <a:solidFill>
                  <a:schemeClr val="bg1"/>
                </a:solidFill>
              </a:rPr>
              <a:t>Формы монополии</a:t>
            </a:r>
            <a:r>
              <a:rPr lang="ru-RU" altLang="ru-RU" sz="2400" smtClean="0">
                <a:solidFill>
                  <a:schemeClr val="bg1"/>
                </a:solidFill>
              </a:rPr>
              <a:t>:</a:t>
            </a:r>
          </a:p>
          <a:p>
            <a:pPr eaLnBrk="1" hangingPunct="1">
              <a:buFont typeface="Arial" charset="0"/>
              <a:buNone/>
            </a:pPr>
            <a:r>
              <a:rPr lang="ru-RU" altLang="ru-RU" sz="2400" u="sng" smtClean="0">
                <a:solidFill>
                  <a:schemeClr val="bg1"/>
                </a:solidFill>
              </a:rPr>
              <a:t>естественные</a:t>
            </a:r>
            <a:r>
              <a:rPr lang="ru-RU" altLang="ru-RU" sz="2400" smtClean="0">
                <a:solidFill>
                  <a:schemeClr val="bg1"/>
                </a:solidFill>
              </a:rPr>
              <a:t> – право на владение целыми отраслями инфраструктуры </a:t>
            </a:r>
            <a:r>
              <a:rPr lang="ru-RU" altLang="ru-RU" sz="1800" smtClean="0">
                <a:solidFill>
                  <a:schemeClr val="bg1"/>
                </a:solidFill>
              </a:rPr>
              <a:t>(</a:t>
            </a:r>
            <a:r>
              <a:rPr lang="ru-RU" altLang="ru-RU" sz="1800" i="1" smtClean="0">
                <a:solidFill>
                  <a:schemeClr val="bg1"/>
                </a:solidFill>
              </a:rPr>
              <a:t>ж/д)</a:t>
            </a:r>
            <a:r>
              <a:rPr lang="ru-RU" altLang="ru-RU" sz="2400" i="1" smtClean="0">
                <a:solidFill>
                  <a:schemeClr val="bg1"/>
                </a:solidFill>
              </a:rPr>
              <a:t>,</a:t>
            </a:r>
            <a:r>
              <a:rPr lang="ru-RU" altLang="ru-RU" sz="2400" smtClean="0">
                <a:solidFill>
                  <a:schemeClr val="bg1"/>
                </a:solidFill>
              </a:rPr>
              <a:t> либо  на невоспроизводимые элементы производства (</a:t>
            </a:r>
            <a:r>
              <a:rPr lang="ru-RU" altLang="ru-RU" sz="2000" i="1" smtClean="0">
                <a:solidFill>
                  <a:schemeClr val="bg1"/>
                </a:solidFill>
              </a:rPr>
              <a:t>редкие полезные ископаемые</a:t>
            </a:r>
            <a:r>
              <a:rPr lang="ru-RU" altLang="ru-RU" sz="2000" smtClean="0">
                <a:solidFill>
                  <a:schemeClr val="bg1"/>
                </a:solidFill>
              </a:rPr>
              <a:t>)</a:t>
            </a:r>
            <a:endParaRPr lang="ru-RU" altLang="ru-RU" sz="2400" smtClean="0">
              <a:solidFill>
                <a:schemeClr val="bg1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ru-RU" altLang="ru-RU" sz="2400" u="sng" smtClean="0">
                <a:solidFill>
                  <a:schemeClr val="bg1"/>
                </a:solidFill>
              </a:rPr>
              <a:t>искусственные</a:t>
            </a:r>
            <a:r>
              <a:rPr lang="ru-RU" altLang="ru-RU" sz="2400" smtClean="0">
                <a:solidFill>
                  <a:schemeClr val="bg1"/>
                </a:solidFill>
              </a:rPr>
              <a:t> – объединение нескольких предприятий, создаваемых для получения сверхприбыли</a:t>
            </a:r>
          </a:p>
          <a:p>
            <a:pPr lvl="1" eaLnBrk="1" hangingPunct="1"/>
            <a:r>
              <a:rPr lang="ru-RU" altLang="ru-RU" sz="1800" smtClean="0">
                <a:solidFill>
                  <a:schemeClr val="bg1"/>
                </a:solidFill>
              </a:rPr>
              <a:t>картель</a:t>
            </a:r>
          </a:p>
          <a:p>
            <a:pPr lvl="1" eaLnBrk="1" hangingPunct="1"/>
            <a:r>
              <a:rPr lang="ru-RU" altLang="ru-RU" sz="1800" smtClean="0">
                <a:solidFill>
                  <a:schemeClr val="bg1"/>
                </a:solidFill>
              </a:rPr>
              <a:t>синдикат</a:t>
            </a:r>
          </a:p>
          <a:p>
            <a:pPr lvl="1" eaLnBrk="1" hangingPunct="1"/>
            <a:r>
              <a:rPr lang="ru-RU" altLang="ru-RU" sz="1800" smtClean="0">
                <a:solidFill>
                  <a:schemeClr val="bg1"/>
                </a:solidFill>
              </a:rPr>
              <a:t>трест</a:t>
            </a:r>
          </a:p>
          <a:p>
            <a:pPr lvl="1" eaLnBrk="1" hangingPunct="1"/>
            <a:r>
              <a:rPr lang="ru-RU" altLang="ru-RU" sz="1800" smtClean="0">
                <a:solidFill>
                  <a:schemeClr val="bg1"/>
                </a:solidFill>
              </a:rPr>
              <a:t>концерн</a:t>
            </a:r>
          </a:p>
          <a:p>
            <a:pPr lvl="1" eaLnBrk="1" hangingPunct="1"/>
            <a:r>
              <a:rPr lang="ru-RU" altLang="ru-RU" sz="1800" smtClean="0">
                <a:solidFill>
                  <a:schemeClr val="bg1"/>
                </a:solidFill>
              </a:rPr>
              <a:t>консорциум</a:t>
            </a:r>
          </a:p>
          <a:p>
            <a:pPr lvl="1" eaLnBrk="1" hangingPunct="1"/>
            <a:r>
              <a:rPr lang="ru-RU" altLang="ru-RU" sz="1800" smtClean="0">
                <a:solidFill>
                  <a:schemeClr val="bg1"/>
                </a:solidFill>
              </a:rPr>
              <a:t>конгломерат</a:t>
            </a:r>
          </a:p>
          <a:p>
            <a:pPr eaLnBrk="1" hangingPunct="1"/>
            <a:endParaRPr lang="ru-RU" altLang="ru-RU" sz="2400" smtClean="0">
              <a:solidFill>
                <a:schemeClr val="bg1"/>
              </a:solidFill>
            </a:endParaRPr>
          </a:p>
        </p:txBody>
      </p:sp>
      <p:sp>
        <p:nvSpPr>
          <p:cNvPr id="37892" name="Текст 6"/>
          <p:cNvSpPr>
            <a:spLocks noGrp="1"/>
          </p:cNvSpPr>
          <p:nvPr>
            <p:ph type="body" sz="half" idx="2"/>
          </p:nvPr>
        </p:nvSpPr>
        <p:spPr>
          <a:xfrm>
            <a:off x="457200" y="1071563"/>
            <a:ext cx="3008313" cy="5054600"/>
          </a:xfrm>
        </p:spPr>
        <p:txBody>
          <a:bodyPr/>
          <a:lstStyle/>
          <a:p>
            <a:pPr eaLnBrk="1" hangingPunct="1"/>
            <a:r>
              <a:rPr lang="ru-RU" altLang="ru-RU" sz="1800" u="sng" smtClean="0">
                <a:solidFill>
                  <a:schemeClr val="bg1"/>
                </a:solidFill>
              </a:rPr>
              <a:t>Монополия </a:t>
            </a:r>
            <a:r>
              <a:rPr lang="ru-RU" altLang="ru-RU" sz="1800" smtClean="0">
                <a:solidFill>
                  <a:schemeClr val="bg1"/>
                </a:solidFill>
              </a:rPr>
              <a:t> - исключительное право на производство и сбыт</a:t>
            </a:r>
            <a:endParaRPr lang="ru-RU" altLang="ru-RU" sz="1800" u="sng" smtClean="0">
              <a:solidFill>
                <a:schemeClr val="bg1"/>
              </a:solidFill>
            </a:endParaRPr>
          </a:p>
          <a:p>
            <a:pPr eaLnBrk="1" hangingPunct="1"/>
            <a:endParaRPr lang="ru-RU" altLang="ru-RU" sz="1800" u="sng" smtClean="0">
              <a:solidFill>
                <a:schemeClr val="bg1"/>
              </a:solidFill>
            </a:endParaRPr>
          </a:p>
          <a:p>
            <a:pPr eaLnBrk="1" hangingPunct="1"/>
            <a:r>
              <a:rPr lang="ru-RU" altLang="ru-RU" sz="1800" u="sng" smtClean="0">
                <a:solidFill>
                  <a:schemeClr val="bg1"/>
                </a:solidFill>
              </a:rPr>
              <a:t>Виды монополий:</a:t>
            </a:r>
            <a:endParaRPr lang="ru-RU" altLang="ru-RU" sz="1800" smtClean="0">
              <a:solidFill>
                <a:schemeClr val="bg1"/>
              </a:solidFill>
            </a:endParaRPr>
          </a:p>
          <a:p>
            <a:pPr eaLnBrk="1" hangingPunct="1">
              <a:buFont typeface="Arial" charset="0"/>
              <a:buChar char="•"/>
            </a:pPr>
            <a:r>
              <a:rPr lang="ru-RU" altLang="ru-RU" sz="1800" smtClean="0">
                <a:solidFill>
                  <a:schemeClr val="bg1"/>
                </a:solidFill>
              </a:rPr>
              <a:t>  </a:t>
            </a:r>
            <a:r>
              <a:rPr lang="ru-RU" altLang="ru-RU" sz="1800" b="1" smtClean="0">
                <a:solidFill>
                  <a:schemeClr val="bg1"/>
                </a:solidFill>
              </a:rPr>
              <a:t>чистая монополия</a:t>
            </a:r>
          </a:p>
          <a:p>
            <a:pPr eaLnBrk="1" hangingPunct="1">
              <a:buFont typeface="Arial" charset="0"/>
              <a:buChar char="•"/>
            </a:pPr>
            <a:r>
              <a:rPr lang="ru-RU" altLang="ru-RU" sz="1800" b="1" smtClean="0">
                <a:solidFill>
                  <a:schemeClr val="bg1"/>
                </a:solidFill>
              </a:rPr>
              <a:t>  абсолютная монополия в масштабе национального хозяйства</a:t>
            </a:r>
          </a:p>
          <a:p>
            <a:pPr eaLnBrk="1" hangingPunct="1">
              <a:buFont typeface="Arial" charset="0"/>
              <a:buChar char="•"/>
            </a:pPr>
            <a:r>
              <a:rPr lang="ru-RU" altLang="ru-RU" sz="1800" b="1" smtClean="0">
                <a:solidFill>
                  <a:schemeClr val="bg1"/>
                </a:solidFill>
              </a:rPr>
              <a:t>  монопсония</a:t>
            </a:r>
            <a:r>
              <a:rPr lang="ru-RU" altLang="ru-RU" sz="1800" smtClean="0">
                <a:solidFill>
                  <a:schemeClr val="bg1"/>
                </a:solidFill>
              </a:rPr>
              <a:t> (абсолютная или чистая) – на рынке существует только один покупатель ресурсов или Т, вынуждая производителя снижать цены, уменьшая объем закупок</a:t>
            </a:r>
          </a:p>
          <a:p>
            <a:pPr eaLnBrk="1" hangingPunct="1"/>
            <a:endParaRPr lang="ru-RU" altLang="ru-RU" sz="18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78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78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78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  <p:bldP spid="37892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Глава 3. Экономика фирмы</a:t>
            </a:r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FAF714FA-CE10-4094-9471-12FDE7547A9A}" type="slidenum">
              <a:rPr lang="en-US"/>
              <a:pPr algn="ctr">
                <a:defRPr/>
              </a:pPr>
              <a:t>36</a:t>
            </a:fld>
            <a:endParaRPr lang="en-US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 algn="r">
              <a:defRPr/>
            </a:pPr>
            <a:r>
              <a:rPr lang="en-US"/>
              <a:t>20. Рынок капитала</a:t>
            </a:r>
          </a:p>
        </p:txBody>
      </p:sp>
      <p:sp>
        <p:nvSpPr>
          <p:cNvPr id="675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85750" y="274638"/>
            <a:ext cx="8401050" cy="11430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FFFF00"/>
                </a:solidFill>
              </a:rPr>
              <a:t>Фондовый </a:t>
            </a:r>
            <a:r>
              <a:rPr lang="ru-RU" b="1" dirty="0" smtClean="0">
                <a:solidFill>
                  <a:srgbClr val="FFFF00"/>
                </a:solidFill>
              </a:rPr>
              <a:t>рынок  </a:t>
            </a:r>
            <a:r>
              <a:rPr lang="ru-RU" i="1" dirty="0" smtClean="0">
                <a:solidFill>
                  <a:schemeClr val="bg1"/>
                </a:solidFill>
              </a:rPr>
              <a:t>(</a:t>
            </a:r>
            <a:r>
              <a:rPr lang="ru-RU" i="1" dirty="0" err="1" smtClean="0">
                <a:solidFill>
                  <a:schemeClr val="bg1"/>
                </a:solidFill>
              </a:rPr>
              <a:t>рынок</a:t>
            </a:r>
            <a:r>
              <a:rPr lang="ru-RU" i="1" dirty="0" smtClean="0">
                <a:solidFill>
                  <a:schemeClr val="bg1"/>
                </a:solidFill>
              </a:rPr>
              <a:t> капитала) 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00250"/>
            <a:ext cx="5181600" cy="44005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b="1" smtClean="0">
                <a:solidFill>
                  <a:schemeClr val="bg1"/>
                </a:solidFill>
              </a:rPr>
              <a:t>— рынок, на котором осуществляется купля и продажа ценных бумаг и других финансовых инструментов.</a:t>
            </a:r>
            <a:r>
              <a:rPr lang="en-US" altLang="ru-RU" smtClean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39943" name="Picture 5" descr="Money_Fist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752600"/>
            <a:ext cx="3408363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FFFF00"/>
                </a:solidFill>
              </a:rPr>
              <a:t>Фондовый рынок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63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bg1"/>
                </a:solidFill>
              </a:rPr>
              <a:t>Задача </a:t>
            </a:r>
            <a:r>
              <a:rPr lang="ru-RU" b="1" dirty="0">
                <a:solidFill>
                  <a:schemeClr val="bg1"/>
                </a:solidFill>
              </a:rPr>
              <a:t>фондового рынка </a:t>
            </a:r>
            <a:r>
              <a:rPr lang="ru-RU" dirty="0">
                <a:solidFill>
                  <a:schemeClr val="bg1"/>
                </a:solidFill>
              </a:rPr>
              <a:t>– превращение свободных сбережений в инвестиции путем продажи ценных бумаг.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="1" dirty="0" smtClean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bg1"/>
                </a:solidFill>
              </a:rPr>
              <a:t>Ценная </a:t>
            </a:r>
            <a:r>
              <a:rPr lang="ru-RU" b="1" dirty="0">
                <a:solidFill>
                  <a:schemeClr val="bg1"/>
                </a:solidFill>
              </a:rPr>
              <a:t>бумага</a:t>
            </a:r>
            <a:r>
              <a:rPr lang="ru-RU" dirty="0">
                <a:solidFill>
                  <a:schemeClr val="bg1"/>
                </a:solidFill>
              </a:rPr>
              <a:t> - документ, который закрепляет имущественные и неимущественные права владельца.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bg1"/>
                </a:solidFill>
              </a:rPr>
              <a:t>Цена </a:t>
            </a:r>
            <a:r>
              <a:rPr lang="ru-RU" dirty="0">
                <a:solidFill>
                  <a:schemeClr val="bg1"/>
                </a:solidFill>
              </a:rPr>
              <a:t>ценной бумаги называется курсом.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pPr algn="r" eaLnBrk="1" hangingPunct="1"/>
            <a:r>
              <a:rPr lang="ru-RU" altLang="ru-RU" b="1" smtClean="0">
                <a:solidFill>
                  <a:srgbClr val="FFFF00"/>
                </a:solidFill>
              </a:rPr>
              <a:t>Виды ценных бумаг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25"/>
            <a:ext cx="8229600" cy="5429250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b="1" i="1" dirty="0">
                <a:solidFill>
                  <a:schemeClr val="bg1"/>
                </a:solidFill>
              </a:rPr>
              <a:t>Акция</a:t>
            </a:r>
            <a:r>
              <a:rPr lang="ru-RU" dirty="0">
                <a:solidFill>
                  <a:schemeClr val="bg1"/>
                </a:solidFill>
              </a:rPr>
              <a:t>— удостоверение </a:t>
            </a:r>
            <a:r>
              <a:rPr lang="ru-RU" dirty="0" smtClean="0">
                <a:solidFill>
                  <a:schemeClr val="bg1"/>
                </a:solidFill>
              </a:rPr>
              <a:t>собственности</a:t>
            </a:r>
            <a:endParaRPr lang="ru-RU" dirty="0">
              <a:solidFill>
                <a:schemeClr val="bg1"/>
              </a:solidFill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>
                <a:solidFill>
                  <a:schemeClr val="bg1"/>
                </a:solidFill>
              </a:rPr>
              <a:t>обыкновенные, которые дают владельцу право голоса на собрании акционеров и право на получение дивидендов в зависимости от прибыли общества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>
                <a:solidFill>
                  <a:schemeClr val="bg1"/>
                </a:solidFill>
              </a:rPr>
              <a:t>привилегированные, которые не дают права голоса на собрании акционеров, но гарантируют владельцу приоритет в получении дивидендов  — части </a:t>
            </a:r>
            <a:r>
              <a:rPr lang="ru-RU" dirty="0" smtClean="0">
                <a:solidFill>
                  <a:schemeClr val="bg1"/>
                </a:solidFill>
              </a:rPr>
              <a:t>прибыли</a:t>
            </a:r>
            <a:endParaRPr lang="ru-RU" dirty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b="1" i="1" dirty="0">
                <a:solidFill>
                  <a:schemeClr val="bg1"/>
                </a:solidFill>
              </a:rPr>
              <a:t>Облигация</a:t>
            </a:r>
            <a:r>
              <a:rPr lang="ru-RU" dirty="0">
                <a:solidFill>
                  <a:schemeClr val="bg1"/>
                </a:solidFill>
              </a:rPr>
              <a:t>— удостоверение </a:t>
            </a:r>
            <a:r>
              <a:rPr lang="ru-RU" dirty="0" smtClean="0">
                <a:solidFill>
                  <a:schemeClr val="bg1"/>
                </a:solidFill>
              </a:rPr>
              <a:t>долга</a:t>
            </a:r>
            <a:endParaRPr lang="ru-RU" dirty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b="1" i="1" dirty="0">
                <a:solidFill>
                  <a:schemeClr val="bg1"/>
                </a:solidFill>
              </a:rPr>
              <a:t>Опцион</a:t>
            </a:r>
            <a:r>
              <a:rPr lang="ru-RU" dirty="0">
                <a:solidFill>
                  <a:schemeClr val="bg1"/>
                </a:solidFill>
              </a:rPr>
              <a:t>— удостоверение права владельца ценной бумаги на покупку или продажу другой ценной бумаги в предусмотренный в ней срок по зафиксированной </a:t>
            </a:r>
            <a:r>
              <a:rPr lang="ru-RU" dirty="0" smtClean="0">
                <a:solidFill>
                  <a:schemeClr val="bg1"/>
                </a:solidFill>
              </a:rPr>
              <a:t>цене</a:t>
            </a:r>
            <a:endParaRPr lang="ru-RU" dirty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b="1" i="1" dirty="0">
                <a:solidFill>
                  <a:schemeClr val="bg1"/>
                </a:solidFill>
              </a:rPr>
              <a:t>Ч</a:t>
            </a:r>
            <a:r>
              <a:rPr lang="ru-RU" sz="3400" b="1" i="1" dirty="0" smtClean="0">
                <a:solidFill>
                  <a:schemeClr val="bg1"/>
                </a:solidFill>
              </a:rPr>
              <a:t>ек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— указание чекодателя банку выплатить чекодержателю </a:t>
            </a:r>
            <a:r>
              <a:rPr lang="ru-RU" dirty="0" smtClean="0">
                <a:solidFill>
                  <a:schemeClr val="bg1"/>
                </a:solidFill>
              </a:rPr>
              <a:t>указанную в </a:t>
            </a:r>
            <a:r>
              <a:rPr lang="ru-RU" dirty="0">
                <a:solidFill>
                  <a:schemeClr val="bg1"/>
                </a:solidFill>
              </a:rPr>
              <a:t>чеке </a:t>
            </a:r>
            <a:r>
              <a:rPr lang="ru-RU" dirty="0" smtClean="0">
                <a:solidFill>
                  <a:schemeClr val="bg1"/>
                </a:solidFill>
              </a:rPr>
              <a:t>сумму</a:t>
            </a:r>
            <a:endParaRPr lang="ru-RU" dirty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b="1" i="1" dirty="0">
                <a:solidFill>
                  <a:schemeClr val="bg1"/>
                </a:solidFill>
              </a:rPr>
              <a:t>В</a:t>
            </a:r>
            <a:r>
              <a:rPr lang="ru-RU" sz="3400" b="1" i="1" dirty="0" smtClean="0">
                <a:solidFill>
                  <a:schemeClr val="bg1"/>
                </a:solidFill>
              </a:rPr>
              <a:t>ексель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— долговое обязательство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b="1" i="1" dirty="0">
                <a:solidFill>
                  <a:schemeClr val="bg1"/>
                </a:solidFill>
              </a:rPr>
              <a:t>Д</a:t>
            </a:r>
            <a:r>
              <a:rPr lang="ru-RU" sz="3400" b="1" i="1" dirty="0" smtClean="0">
                <a:solidFill>
                  <a:schemeClr val="bg1"/>
                </a:solidFill>
              </a:rPr>
              <a:t>ериваты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— производные ценные </a:t>
            </a:r>
            <a:r>
              <a:rPr lang="ru-RU" dirty="0" smtClean="0">
                <a:solidFill>
                  <a:schemeClr val="bg1"/>
                </a:solidFill>
              </a:rPr>
              <a:t>бумаги</a:t>
            </a:r>
            <a:endParaRPr lang="ru-RU" dirty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FFFF00"/>
                </a:solidFill>
              </a:rPr>
              <a:t>Типы экономических систем</a:t>
            </a:r>
            <a:endParaRPr lang="en-US" altLang="ru-RU" b="1" smtClean="0">
              <a:solidFill>
                <a:srgbClr val="FFFF00"/>
              </a:solidFill>
            </a:endParaRPr>
          </a:p>
        </p:txBody>
      </p:sp>
      <p:sp>
        <p:nvSpPr>
          <p:cNvPr id="12291" name="Oval 7"/>
          <p:cNvSpPr>
            <a:spLocks noChangeArrowheads="1"/>
          </p:cNvSpPr>
          <p:nvPr/>
        </p:nvSpPr>
        <p:spPr bwMode="auto">
          <a:xfrm>
            <a:off x="5791200" y="1905000"/>
            <a:ext cx="3352800" cy="32766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12292" name="Oval 27"/>
          <p:cNvSpPr>
            <a:spLocks noChangeArrowheads="1"/>
          </p:cNvSpPr>
          <p:nvPr/>
        </p:nvSpPr>
        <p:spPr bwMode="auto">
          <a:xfrm>
            <a:off x="1219200" y="2667000"/>
            <a:ext cx="3657600" cy="3657600"/>
          </a:xfrm>
          <a:prstGeom prst="ellipse">
            <a:avLst/>
          </a:prstGeom>
          <a:solidFill>
            <a:srgbClr val="3366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12293" name="Oval 28"/>
          <p:cNvSpPr>
            <a:spLocks noChangeArrowheads="1"/>
          </p:cNvSpPr>
          <p:nvPr/>
        </p:nvSpPr>
        <p:spPr bwMode="auto">
          <a:xfrm>
            <a:off x="2743200" y="1295400"/>
            <a:ext cx="3657600" cy="3657600"/>
          </a:xfrm>
          <a:prstGeom prst="ellipse">
            <a:avLst/>
          </a:prstGeom>
          <a:solidFill>
            <a:srgbClr val="FFFF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12294" name="Oval 29"/>
          <p:cNvSpPr>
            <a:spLocks noChangeArrowheads="1"/>
          </p:cNvSpPr>
          <p:nvPr/>
        </p:nvSpPr>
        <p:spPr bwMode="auto">
          <a:xfrm>
            <a:off x="4143375" y="2571750"/>
            <a:ext cx="3657600" cy="3657600"/>
          </a:xfrm>
          <a:prstGeom prst="ellipse">
            <a:avLst/>
          </a:prstGeom>
          <a:solidFill>
            <a:srgbClr val="00FF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12295" name="Text Box 30"/>
          <p:cNvSpPr txBox="1">
            <a:spLocks noChangeArrowheads="1"/>
          </p:cNvSpPr>
          <p:nvPr/>
        </p:nvSpPr>
        <p:spPr bwMode="auto">
          <a:xfrm>
            <a:off x="1357313" y="5029200"/>
            <a:ext cx="2928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3200" b="1">
                <a:solidFill>
                  <a:schemeClr val="bg1"/>
                </a:solidFill>
                <a:latin typeface="Calibri" pitchFamily="34" charset="0"/>
              </a:rPr>
              <a:t>Традиционная</a:t>
            </a:r>
            <a:endParaRPr lang="en-US" altLang="ru-RU" sz="32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2296" name="Text Box 31"/>
          <p:cNvSpPr txBox="1">
            <a:spLocks noChangeArrowheads="1"/>
          </p:cNvSpPr>
          <p:nvPr/>
        </p:nvSpPr>
        <p:spPr bwMode="auto">
          <a:xfrm>
            <a:off x="3581400" y="1981200"/>
            <a:ext cx="2209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3200" b="1">
                <a:solidFill>
                  <a:schemeClr val="bg1"/>
                </a:solidFill>
                <a:latin typeface="Calibri" pitchFamily="34" charset="0"/>
              </a:rPr>
              <a:t>Рыночная</a:t>
            </a:r>
            <a:endParaRPr lang="en-US" altLang="ru-RU" sz="32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2297" name="Text Box 32"/>
          <p:cNvSpPr txBox="1">
            <a:spLocks noChangeArrowheads="1"/>
          </p:cNvSpPr>
          <p:nvPr/>
        </p:nvSpPr>
        <p:spPr bwMode="auto">
          <a:xfrm>
            <a:off x="4724400" y="4953000"/>
            <a:ext cx="3490913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3200" b="1">
                <a:solidFill>
                  <a:schemeClr val="bg1"/>
                </a:solidFill>
                <a:latin typeface="Calibri" pitchFamily="34" charset="0"/>
              </a:rPr>
              <a:t>Централизованно-планируемая</a:t>
            </a:r>
            <a:endParaRPr lang="en-US" altLang="ru-RU" sz="32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2298" name="Text Box 33"/>
          <p:cNvSpPr txBox="1">
            <a:spLocks noChangeArrowheads="1"/>
          </p:cNvSpPr>
          <p:nvPr/>
        </p:nvSpPr>
        <p:spPr bwMode="auto">
          <a:xfrm>
            <a:off x="3429000" y="3657600"/>
            <a:ext cx="23574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3200" b="1">
                <a:latin typeface="Calibri" pitchFamily="34" charset="0"/>
              </a:rPr>
              <a:t>Смешанная</a:t>
            </a:r>
            <a:endParaRPr lang="en-US" altLang="ru-RU" sz="3200" b="1">
              <a:latin typeface="Calibri" pitchFamily="34" charset="0"/>
            </a:endParaRPr>
          </a:p>
        </p:txBody>
      </p:sp>
      <p:sp>
        <p:nvSpPr>
          <p:cNvPr id="18467" name="Oval 35"/>
          <p:cNvSpPr>
            <a:spLocks noChangeArrowheads="1"/>
          </p:cNvSpPr>
          <p:nvPr/>
        </p:nvSpPr>
        <p:spPr bwMode="auto">
          <a:xfrm>
            <a:off x="3571875" y="3286125"/>
            <a:ext cx="2057400" cy="1447800"/>
          </a:xfrm>
          <a:prstGeom prst="ellipse">
            <a:avLst/>
          </a:prstGeom>
          <a:solidFill>
            <a:srgbClr val="FF0000">
              <a:alpha val="50195"/>
            </a:srgbClr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0" fill="hold"/>
                                        <p:tgtEl>
                                          <p:spTgt spid="1846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6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2548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FFFF00"/>
                </a:solidFill>
              </a:rPr>
              <a:t>Рыночная экономика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71563"/>
            <a:ext cx="8229600" cy="20526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800" b="1" i="1" smtClean="0">
                <a:solidFill>
                  <a:schemeClr val="bg1"/>
                </a:solidFill>
              </a:rPr>
              <a:t>— </a:t>
            </a:r>
            <a:r>
              <a:rPr lang="ru-RU" altLang="ru-RU" sz="2800" b="1" smtClean="0">
                <a:solidFill>
                  <a:schemeClr val="bg1"/>
                </a:solidFill>
              </a:rPr>
              <a:t>экономическая система, в которой основная часть факторов производства находится в частной собственности и произведенные товары и услуги распределяются на основе соотношения спроса и предложения в условиях свободных цен</a:t>
            </a:r>
            <a:endParaRPr lang="en-US" altLang="ru-RU" sz="2800" b="1" smtClean="0">
              <a:solidFill>
                <a:schemeClr val="bg1"/>
              </a:solidFill>
            </a:endParaRPr>
          </a:p>
        </p:txBody>
      </p:sp>
      <p:pic>
        <p:nvPicPr>
          <p:cNvPr id="13316" name="Picture 5" descr="world-trade-center-1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5750" y="3429000"/>
            <a:ext cx="4267200" cy="3200400"/>
          </a:xfrm>
        </p:spPr>
      </p:pic>
      <p:sp>
        <p:nvSpPr>
          <p:cNvPr id="13317" name="Text Box 7"/>
          <p:cNvSpPr txBox="1">
            <a:spLocks noChangeArrowheads="1"/>
          </p:cNvSpPr>
          <p:nvPr/>
        </p:nvSpPr>
        <p:spPr bwMode="auto">
          <a:xfrm>
            <a:off x="5486400" y="5105400"/>
            <a:ext cx="33528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b="1">
                <a:solidFill>
                  <a:schemeClr val="bg1"/>
                </a:solidFill>
                <a:latin typeface="Calibri" pitchFamily="34" charset="0"/>
              </a:rPr>
              <a:t>До террористических актов</a:t>
            </a:r>
            <a:br>
              <a:rPr lang="ru-RU" altLang="ru-RU" b="1">
                <a:solidFill>
                  <a:schemeClr val="bg1"/>
                </a:solidFill>
                <a:latin typeface="Calibri" pitchFamily="34" charset="0"/>
              </a:rPr>
            </a:br>
            <a:r>
              <a:rPr lang="ru-RU" altLang="ru-RU" b="1">
                <a:solidFill>
                  <a:schemeClr val="bg1"/>
                </a:solidFill>
                <a:latin typeface="Calibri" pitchFamily="34" charset="0"/>
              </a:rPr>
              <a:t>11 сентября 2001 Центр мировой торговли в Нью-Йорке (США) был символом рыночной экономики.</a:t>
            </a:r>
            <a:endParaRPr lang="en-US" altLang="ru-RU" b="1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FF00"/>
                </a:solidFill>
              </a:rPr>
              <a:t>Рынок </a:t>
            </a:r>
            <a:r>
              <a:rPr lang="ru-RU" sz="3600" b="1" dirty="0">
                <a:solidFill>
                  <a:srgbClr val="FFFF00"/>
                </a:solidFill>
              </a:rPr>
              <a:t>и его роль в экономической жизни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0546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altLang="ru-RU" b="1" smtClean="0">
                <a:solidFill>
                  <a:schemeClr val="bg1"/>
                </a:solidFill>
              </a:rPr>
              <a:t>Рынок </a:t>
            </a:r>
            <a:r>
              <a:rPr lang="ru-RU" altLang="ru-RU" smtClean="0">
                <a:solidFill>
                  <a:schemeClr val="bg1"/>
                </a:solidFill>
              </a:rPr>
              <a:t>– совокупность всех отношений, а также форм и организаций сотрудничества людей друг с другом, касающихся купли-продажи товаров и услуг.</a:t>
            </a:r>
          </a:p>
          <a:p>
            <a:pPr algn="r" eaLnBrk="1" hangingPunct="1">
              <a:buFont typeface="Arial" charset="0"/>
              <a:buNone/>
            </a:pPr>
            <a:r>
              <a:rPr lang="ru-RU" altLang="ru-RU" u="sng" smtClean="0">
                <a:solidFill>
                  <a:schemeClr val="bg1"/>
                </a:solidFill>
              </a:rPr>
              <a:t>Условия возникновения рынка</a:t>
            </a:r>
            <a:endParaRPr lang="ru-RU" altLang="ru-RU" smtClean="0">
              <a:solidFill>
                <a:schemeClr val="bg1"/>
              </a:solidFill>
            </a:endParaRPr>
          </a:p>
          <a:p>
            <a:pPr eaLnBrk="1" hangingPunct="1"/>
            <a:r>
              <a:rPr lang="ru-RU" altLang="ru-RU" smtClean="0">
                <a:solidFill>
                  <a:schemeClr val="bg1"/>
                </a:solidFill>
              </a:rPr>
              <a:t>Общественное разделение труда</a:t>
            </a:r>
          </a:p>
          <a:p>
            <a:pPr eaLnBrk="1" hangingPunct="1"/>
            <a:r>
              <a:rPr lang="ru-RU" altLang="ru-RU" smtClean="0">
                <a:solidFill>
                  <a:schemeClr val="bg1"/>
                </a:solidFill>
              </a:rPr>
              <a:t>Экономическая обособленность производителей</a:t>
            </a:r>
          </a:p>
          <a:p>
            <a:pPr eaLnBrk="1" hangingPunct="1"/>
            <a:r>
              <a:rPr lang="ru-RU" altLang="ru-RU" smtClean="0">
                <a:solidFill>
                  <a:schemeClr val="bg1"/>
                </a:solidFill>
              </a:rPr>
              <a:t>Самостоятельность производителя</a:t>
            </a:r>
          </a:p>
          <a:p>
            <a:pPr eaLnBrk="1" hangingPunct="1"/>
            <a:endParaRPr lang="ru-RU" altLang="ru-RU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sz="half" idx="1"/>
          </p:nvPr>
        </p:nvSpPr>
        <p:spPr>
          <a:xfrm>
            <a:off x="457200" y="785813"/>
            <a:ext cx="4038600" cy="53403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altLang="ru-RU" u="sng" smtClean="0">
                <a:solidFill>
                  <a:srgbClr val="FFFF00"/>
                </a:solidFill>
              </a:rPr>
              <a:t>Признаки рынка</a:t>
            </a:r>
            <a:endParaRPr lang="ru-RU" altLang="ru-RU" smtClean="0">
              <a:solidFill>
                <a:srgbClr val="FFFF00"/>
              </a:solidFill>
            </a:endParaRPr>
          </a:p>
          <a:p>
            <a:pPr eaLnBrk="1" hangingPunct="1"/>
            <a:endParaRPr lang="ru-RU" altLang="ru-RU" smtClean="0">
              <a:solidFill>
                <a:schemeClr val="bg1"/>
              </a:solidFill>
            </a:endParaRPr>
          </a:p>
          <a:p>
            <a:pPr eaLnBrk="1" hangingPunct="1"/>
            <a:r>
              <a:rPr lang="ru-RU" altLang="ru-RU" smtClean="0">
                <a:solidFill>
                  <a:schemeClr val="bg1"/>
                </a:solidFill>
              </a:rPr>
              <a:t>Нерегулируемое предложение</a:t>
            </a:r>
          </a:p>
          <a:p>
            <a:pPr eaLnBrk="1" hangingPunct="1"/>
            <a:r>
              <a:rPr lang="ru-RU" altLang="ru-RU" smtClean="0">
                <a:solidFill>
                  <a:schemeClr val="bg1"/>
                </a:solidFill>
              </a:rPr>
              <a:t>Нерегулируемый спрос</a:t>
            </a:r>
          </a:p>
          <a:p>
            <a:pPr eaLnBrk="1" hangingPunct="1"/>
            <a:r>
              <a:rPr lang="ru-RU" altLang="ru-RU" smtClean="0">
                <a:solidFill>
                  <a:schemeClr val="bg1"/>
                </a:solidFill>
              </a:rPr>
              <a:t>Нерегулируемая цена</a:t>
            </a:r>
          </a:p>
          <a:p>
            <a:pPr eaLnBrk="1" hangingPunct="1"/>
            <a:endParaRPr lang="ru-RU" alt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4648200" y="785813"/>
            <a:ext cx="4038600" cy="53403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altLang="ru-RU" u="sng" smtClean="0">
                <a:solidFill>
                  <a:srgbClr val="FFFF00"/>
                </a:solidFill>
              </a:rPr>
              <a:t>Функции рынка</a:t>
            </a:r>
            <a:endParaRPr lang="ru-RU" altLang="ru-RU" smtClean="0">
              <a:solidFill>
                <a:srgbClr val="FFFF00"/>
              </a:solidFill>
            </a:endParaRPr>
          </a:p>
          <a:p>
            <a:pPr eaLnBrk="1" hangingPunct="1"/>
            <a:endParaRPr lang="ru-RU" altLang="ru-RU" smtClean="0">
              <a:solidFill>
                <a:schemeClr val="bg1"/>
              </a:solidFill>
            </a:endParaRPr>
          </a:p>
          <a:p>
            <a:pPr eaLnBrk="1" hangingPunct="1"/>
            <a:r>
              <a:rPr lang="ru-RU" altLang="ru-RU" smtClean="0">
                <a:solidFill>
                  <a:schemeClr val="bg1"/>
                </a:solidFill>
              </a:rPr>
              <a:t>Посредническая</a:t>
            </a:r>
          </a:p>
          <a:p>
            <a:pPr eaLnBrk="1" hangingPunct="1"/>
            <a:r>
              <a:rPr lang="ru-RU" altLang="ru-RU" smtClean="0">
                <a:solidFill>
                  <a:schemeClr val="bg1"/>
                </a:solidFill>
              </a:rPr>
              <a:t>Ценообразования</a:t>
            </a:r>
          </a:p>
          <a:p>
            <a:pPr eaLnBrk="1" hangingPunct="1"/>
            <a:r>
              <a:rPr lang="ru-RU" altLang="ru-RU" smtClean="0">
                <a:solidFill>
                  <a:schemeClr val="bg1"/>
                </a:solidFill>
              </a:rPr>
              <a:t>Информационная</a:t>
            </a:r>
          </a:p>
          <a:p>
            <a:pPr eaLnBrk="1" hangingPunct="1"/>
            <a:r>
              <a:rPr lang="ru-RU" altLang="ru-RU" smtClean="0">
                <a:solidFill>
                  <a:schemeClr val="bg1"/>
                </a:solidFill>
              </a:rPr>
              <a:t>Регулирующая</a:t>
            </a:r>
          </a:p>
          <a:p>
            <a:pPr eaLnBrk="1" hangingPunct="1"/>
            <a:r>
              <a:rPr lang="ru-RU" altLang="ru-RU" smtClean="0">
                <a:solidFill>
                  <a:schemeClr val="bg1"/>
                </a:solidFill>
              </a:rPr>
              <a:t>Санирующая</a:t>
            </a:r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86250" y="357188"/>
            <a:ext cx="4643438" cy="5768975"/>
          </a:xfrm>
        </p:spPr>
        <p:txBody>
          <a:bodyPr/>
          <a:lstStyle/>
          <a:p>
            <a:pPr algn="ctr" eaLnBrk="1" hangingPunct="1">
              <a:lnSpc>
                <a:spcPct val="115000"/>
              </a:lnSpc>
              <a:buFont typeface="Arial" charset="0"/>
              <a:buNone/>
            </a:pPr>
            <a:r>
              <a:rPr lang="ru-RU" altLang="ru-RU" sz="2000" b="1" smtClean="0">
                <a:solidFill>
                  <a:srgbClr val="FFFF00"/>
                </a:solidFill>
                <a:ea typeface="Calibri" pitchFamily="34" charset="0"/>
                <a:cs typeface="Times New Roman" pitchFamily="18" charset="0"/>
              </a:rPr>
              <a:t>Элементы рыночной инфраструктуры</a:t>
            </a:r>
            <a:r>
              <a:rPr lang="ru-RU" altLang="ru-RU" sz="2000" smtClean="0">
                <a:solidFill>
                  <a:srgbClr val="FFFF00"/>
                </a:solidFill>
                <a:ea typeface="Calibri" pitchFamily="34" charset="0"/>
                <a:cs typeface="Times New Roman" pitchFamily="18" charset="0"/>
              </a:rPr>
              <a:t>:</a:t>
            </a:r>
          </a:p>
          <a:p>
            <a:pPr algn="just" eaLnBrk="1" hangingPunct="1">
              <a:lnSpc>
                <a:spcPct val="115000"/>
              </a:lnSpc>
              <a:buFont typeface="Calibri" pitchFamily="34" charset="0"/>
              <a:buAutoNum type="arabicPeriod"/>
            </a:pPr>
            <a:r>
              <a:rPr lang="ru-RU" altLang="ru-RU" sz="2400" b="1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Кредитная система</a:t>
            </a:r>
          </a:p>
          <a:p>
            <a:pPr lvl="1" algn="just" eaLnBrk="1" hangingPunct="1">
              <a:lnSpc>
                <a:spcPct val="115000"/>
              </a:lnSpc>
              <a:buFont typeface="Calibri" pitchFamily="34" charset="0"/>
              <a:buAutoNum type="alphaLcPeriod"/>
            </a:pPr>
            <a:r>
              <a:rPr lang="ru-RU" altLang="ru-RU" sz="200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Банки</a:t>
            </a:r>
          </a:p>
          <a:p>
            <a:pPr lvl="1" algn="just" eaLnBrk="1" hangingPunct="1">
              <a:lnSpc>
                <a:spcPct val="115000"/>
              </a:lnSpc>
              <a:buFont typeface="Calibri" pitchFamily="34" charset="0"/>
              <a:buAutoNum type="alphaLcPeriod"/>
            </a:pPr>
            <a:r>
              <a:rPr lang="ru-RU" altLang="ru-RU" sz="200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Страховые компании</a:t>
            </a:r>
          </a:p>
          <a:p>
            <a:pPr lvl="1" algn="just" eaLnBrk="1" hangingPunct="1">
              <a:lnSpc>
                <a:spcPct val="115000"/>
              </a:lnSpc>
              <a:buFont typeface="Calibri" pitchFamily="34" charset="0"/>
              <a:buAutoNum type="alphaLcPeriod"/>
            </a:pPr>
            <a:r>
              <a:rPr lang="ru-RU" altLang="ru-RU" sz="200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Фонды профсоюзов</a:t>
            </a:r>
          </a:p>
          <a:p>
            <a:pPr algn="just" eaLnBrk="1" hangingPunct="1">
              <a:lnSpc>
                <a:spcPct val="115000"/>
              </a:lnSpc>
              <a:buFont typeface="Calibri" pitchFamily="34" charset="0"/>
              <a:buAutoNum type="arabicPeriod"/>
            </a:pPr>
            <a:r>
              <a:rPr lang="ru-RU" altLang="ru-RU" sz="2400" b="1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Государственные финансы</a:t>
            </a:r>
          </a:p>
          <a:p>
            <a:pPr algn="just" eaLnBrk="1" hangingPunct="1">
              <a:lnSpc>
                <a:spcPct val="115000"/>
              </a:lnSpc>
              <a:buFont typeface="Calibri" pitchFamily="34" charset="0"/>
              <a:buAutoNum type="arabicPeriod"/>
            </a:pPr>
            <a:r>
              <a:rPr lang="ru-RU" altLang="ru-RU" sz="2400" b="1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Ярмарки</a:t>
            </a:r>
          </a:p>
          <a:p>
            <a:pPr algn="just" eaLnBrk="1" hangingPunct="1">
              <a:lnSpc>
                <a:spcPct val="115000"/>
              </a:lnSpc>
              <a:buFont typeface="Calibri" pitchFamily="34" charset="0"/>
              <a:buAutoNum type="arabicPeriod"/>
            </a:pPr>
            <a:r>
              <a:rPr lang="ru-RU" altLang="ru-RU" sz="2400" b="1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Аукционы</a:t>
            </a:r>
          </a:p>
          <a:p>
            <a:pPr algn="just" eaLnBrk="1" hangingPunct="1">
              <a:lnSpc>
                <a:spcPct val="115000"/>
              </a:lnSpc>
              <a:buFont typeface="Calibri" pitchFamily="34" charset="0"/>
              <a:buAutoNum type="arabicPeriod"/>
            </a:pPr>
            <a:r>
              <a:rPr lang="ru-RU" altLang="ru-RU" sz="2400" b="1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Биржи</a:t>
            </a:r>
          </a:p>
          <a:p>
            <a:pPr algn="just" eaLnBrk="1" hangingPunct="1">
              <a:lnSpc>
                <a:spcPct val="115000"/>
              </a:lnSpc>
              <a:buFont typeface="Calibri" pitchFamily="34" charset="0"/>
              <a:buAutoNum type="arabicPeriod"/>
            </a:pPr>
            <a:r>
              <a:rPr lang="ru-RU" altLang="ru-RU" sz="2400" b="1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Система законодательства</a:t>
            </a:r>
            <a:r>
              <a:rPr lang="ru-RU" altLang="ru-RU" sz="240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, </a:t>
            </a:r>
            <a:r>
              <a:rPr lang="ru-RU" altLang="ru-RU" sz="200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определяющая правила «рыночной игры»</a:t>
            </a:r>
            <a:r>
              <a:rPr lang="ru-RU" altLang="ru-RU" sz="1800" smtClean="0">
                <a:ea typeface="Calibri" pitchFamily="34" charset="0"/>
                <a:cs typeface="Times New Roman" pitchFamily="18" charset="0"/>
              </a:rPr>
              <a:t> </a:t>
            </a:r>
          </a:p>
          <a:p>
            <a:pPr eaLnBrk="1" hangingPunct="1"/>
            <a:endParaRPr lang="ru-RU" altLang="ru-RU" sz="2000" smtClean="0"/>
          </a:p>
        </p:txBody>
      </p:sp>
      <p:sp>
        <p:nvSpPr>
          <p:cNvPr id="16387" name="Заголовок 1"/>
          <p:cNvSpPr>
            <a:spLocks noGrp="1"/>
          </p:cNvSpPr>
          <p:nvPr>
            <p:ph type="body" sz="half" idx="1"/>
          </p:nvPr>
        </p:nvSpPr>
        <p:spPr>
          <a:xfrm>
            <a:off x="214313" y="428625"/>
            <a:ext cx="4071937" cy="62150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altLang="ru-RU" sz="2800" b="1" smtClean="0">
                <a:solidFill>
                  <a:srgbClr val="FFFF00"/>
                </a:solidFill>
              </a:rPr>
              <a:t>Рыночная инфраструктура</a:t>
            </a:r>
            <a:r>
              <a:rPr lang="ru-RU" altLang="ru-RU" sz="2800" smtClean="0">
                <a:solidFill>
                  <a:srgbClr val="FFFF00"/>
                </a:solidFill>
              </a:rPr>
              <a:t> – </a:t>
            </a:r>
            <a:r>
              <a:rPr lang="ru-RU" altLang="ru-RU" sz="2800" smtClean="0">
                <a:solidFill>
                  <a:schemeClr val="bg1"/>
                </a:solidFill>
              </a:rPr>
              <a:t>система экономических и правовых учреждений и организаций, которая обеспечивает свободное движение Т и услуг, денежных потоков на рынке, их распределение для бесперебойного функционирования рыночного механизма.</a:t>
            </a:r>
          </a:p>
          <a:p>
            <a:pPr eaLnBrk="1" hangingPunct="1"/>
            <a:endParaRPr lang="ru-RU" altLang="ru-RU" sz="2800" smtClean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4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571500"/>
          </a:xfrm>
        </p:spPr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FFFF00"/>
                </a:solidFill>
              </a:rPr>
              <a:t>Черты рынка</a:t>
            </a:r>
          </a:p>
        </p:txBody>
      </p:sp>
      <p:sp>
        <p:nvSpPr>
          <p:cNvPr id="17411" name="Текст 7"/>
          <p:cNvSpPr>
            <a:spLocks noGrp="1"/>
          </p:cNvSpPr>
          <p:nvPr>
            <p:ph type="body" idx="1"/>
          </p:nvPr>
        </p:nvSpPr>
        <p:spPr>
          <a:xfrm>
            <a:off x="500063" y="785813"/>
            <a:ext cx="4040187" cy="639762"/>
          </a:xfrm>
        </p:spPr>
        <p:txBody>
          <a:bodyPr/>
          <a:lstStyle/>
          <a:p>
            <a:pPr algn="ctr" eaLnBrk="1" hangingPunct="1"/>
            <a:r>
              <a:rPr lang="ru-RU" altLang="ru-RU" smtClean="0">
                <a:solidFill>
                  <a:srgbClr val="FFFF00"/>
                </a:solidFill>
              </a:rPr>
              <a:t>позитивные</a:t>
            </a:r>
          </a:p>
        </p:txBody>
      </p:sp>
      <p:sp>
        <p:nvSpPr>
          <p:cNvPr id="17412" name="Текст 8"/>
          <p:cNvSpPr>
            <a:spLocks noGrp="1"/>
          </p:cNvSpPr>
          <p:nvPr>
            <p:ph type="body" sz="quarter" idx="3"/>
          </p:nvPr>
        </p:nvSpPr>
        <p:spPr>
          <a:xfrm>
            <a:off x="4572000" y="714375"/>
            <a:ext cx="4041775" cy="639763"/>
          </a:xfrm>
        </p:spPr>
        <p:txBody>
          <a:bodyPr/>
          <a:lstStyle/>
          <a:p>
            <a:pPr algn="ctr" eaLnBrk="1" hangingPunct="1"/>
            <a:r>
              <a:rPr lang="ru-RU" altLang="ru-RU" smtClean="0">
                <a:solidFill>
                  <a:srgbClr val="FFFF00"/>
                </a:solidFill>
              </a:rPr>
              <a:t>негативные</a:t>
            </a:r>
          </a:p>
        </p:txBody>
      </p:sp>
      <p:sp>
        <p:nvSpPr>
          <p:cNvPr id="10" name="Содержимое 9"/>
          <p:cNvSpPr>
            <a:spLocks noGrp="1"/>
          </p:cNvSpPr>
          <p:nvPr>
            <p:ph sz="quarter" idx="4"/>
          </p:nvPr>
        </p:nvSpPr>
        <p:spPr>
          <a:xfrm>
            <a:off x="4429125" y="1285875"/>
            <a:ext cx="4572000" cy="4840288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115000"/>
              </a:lnSpc>
              <a:spcAft>
                <a:spcPts val="0"/>
              </a:spcAft>
              <a:buFont typeface="Symbol"/>
              <a:buChar char=""/>
              <a:defRPr/>
            </a:pPr>
            <a:r>
              <a:rPr lang="ru-RU" dirty="0">
                <a:solidFill>
                  <a:schemeClr val="bg1"/>
                </a:solidFill>
                <a:ea typeface="Calibri"/>
                <a:cs typeface="Times New Roman"/>
              </a:rPr>
              <a:t>Не гарантирует решение проблем</a:t>
            </a:r>
          </a:p>
          <a:p>
            <a:pPr marL="228600" eaLnBrk="1" fontAlgn="auto" hangingPunct="1">
              <a:lnSpc>
                <a:spcPct val="115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i="1" dirty="0" smtClean="0">
                <a:solidFill>
                  <a:schemeClr val="bg1"/>
                </a:solidFill>
                <a:ea typeface="Calibri"/>
                <a:cs typeface="Times New Roman"/>
              </a:rPr>
              <a:t>	    </a:t>
            </a:r>
            <a:r>
              <a:rPr lang="ru-RU" sz="1800" dirty="0" smtClean="0">
                <a:solidFill>
                  <a:schemeClr val="bg1"/>
                </a:solidFill>
                <a:ea typeface="Calibri"/>
                <a:cs typeface="Times New Roman"/>
              </a:rPr>
              <a:t>(</a:t>
            </a:r>
            <a:r>
              <a:rPr lang="ru-RU" sz="1800" dirty="0">
                <a:solidFill>
                  <a:schemeClr val="bg1"/>
                </a:solidFill>
                <a:ea typeface="Calibri"/>
                <a:cs typeface="Times New Roman"/>
              </a:rPr>
              <a:t>безработица, инфляция, защита </a:t>
            </a:r>
            <a:r>
              <a:rPr lang="ru-RU" sz="1800" dirty="0" smtClean="0">
                <a:solidFill>
                  <a:schemeClr val="bg1"/>
                </a:solidFill>
                <a:ea typeface="Calibri"/>
                <a:cs typeface="Times New Roman"/>
              </a:rPr>
              <a:t>      </a:t>
            </a:r>
          </a:p>
          <a:p>
            <a:pPr marL="228600" eaLnBrk="1" fontAlgn="auto" hangingPunct="1">
              <a:lnSpc>
                <a:spcPct val="115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 smtClean="0">
                <a:solidFill>
                  <a:schemeClr val="bg1"/>
                </a:solidFill>
                <a:ea typeface="Calibri"/>
                <a:cs typeface="Times New Roman"/>
              </a:rPr>
              <a:t>         природы</a:t>
            </a:r>
            <a:r>
              <a:rPr lang="ru-RU" sz="1800" dirty="0">
                <a:solidFill>
                  <a:schemeClr val="bg1"/>
                </a:solidFill>
                <a:ea typeface="Calibri"/>
                <a:cs typeface="Times New Roman"/>
              </a:rPr>
              <a:t>, развитие науки…)</a:t>
            </a:r>
            <a:endParaRPr lang="ru-RU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 eaLnBrk="1" fontAlgn="auto" hangingPunct="1">
              <a:lnSpc>
                <a:spcPct val="115000"/>
              </a:lnSpc>
              <a:spcAft>
                <a:spcPts val="0"/>
              </a:spcAft>
              <a:buFont typeface="Symbol"/>
              <a:buChar char=""/>
              <a:defRPr/>
            </a:pPr>
            <a:r>
              <a:rPr lang="ru-RU" dirty="0">
                <a:solidFill>
                  <a:schemeClr val="bg1"/>
                </a:solidFill>
                <a:ea typeface="Calibri"/>
                <a:cs typeface="Times New Roman"/>
              </a:rPr>
              <a:t>Поддерживает социальное неравенство</a:t>
            </a:r>
          </a:p>
          <a:p>
            <a:pPr eaLnBrk="1" fontAlgn="auto" hangingPunct="1">
              <a:lnSpc>
                <a:spcPct val="115000"/>
              </a:lnSpc>
              <a:spcAft>
                <a:spcPts val="0"/>
              </a:spcAft>
              <a:buFont typeface="Symbol"/>
              <a:buChar char=""/>
              <a:defRPr/>
            </a:pPr>
            <a:r>
              <a:rPr lang="ru-RU" dirty="0">
                <a:solidFill>
                  <a:schemeClr val="bg1"/>
                </a:solidFill>
                <a:ea typeface="Calibri"/>
                <a:cs typeface="Times New Roman"/>
              </a:rPr>
              <a:t>Тенденция к монополизации</a:t>
            </a:r>
          </a:p>
          <a:p>
            <a:pPr eaLnBrk="1" fontAlgn="auto" hangingPunct="1">
              <a:lnSpc>
                <a:spcPct val="115000"/>
              </a:lnSpc>
              <a:spcAft>
                <a:spcPts val="0"/>
              </a:spcAft>
              <a:buFont typeface="Symbol"/>
              <a:buChar char=""/>
              <a:defRPr/>
            </a:pPr>
            <a:r>
              <a:rPr lang="ru-RU" dirty="0">
                <a:solidFill>
                  <a:schemeClr val="bg1"/>
                </a:solidFill>
                <a:ea typeface="Calibri"/>
                <a:cs typeface="Times New Roman"/>
              </a:rPr>
              <a:t>Не решает региональные проблемы из-за неравенства региональных ресурсов</a:t>
            </a:r>
          </a:p>
          <a:p>
            <a:pPr eaLnBrk="1" fontAlgn="auto" hangingPunct="1">
              <a:lnSpc>
                <a:spcPct val="115000"/>
              </a:lnSpc>
              <a:spcAft>
                <a:spcPts val="0"/>
              </a:spcAft>
              <a:buFont typeface="Symbol"/>
              <a:buChar char=""/>
              <a:defRPr/>
            </a:pPr>
            <a:r>
              <a:rPr lang="ru-RU" dirty="0">
                <a:solidFill>
                  <a:schemeClr val="bg1"/>
                </a:solidFill>
                <a:ea typeface="Calibri"/>
                <a:cs typeface="Times New Roman"/>
              </a:rPr>
              <a:t>Способствует циклическому развитию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285750" y="1285875"/>
            <a:ext cx="4214813" cy="561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15000"/>
              </a:lnSpc>
              <a:buFont typeface="Symbol" pitchFamily="18" charset="2"/>
              <a:buChar char=""/>
            </a:pPr>
            <a:r>
              <a:rPr lang="ru-RU" altLang="ru-RU" sz="24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Способствует эффективному распределению ресурсов </a:t>
            </a:r>
            <a:r>
              <a:rPr lang="ru-RU" altLang="ru-RU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(формирует структуру производства)</a:t>
            </a:r>
            <a:endParaRPr lang="ru-RU" altLang="ru-RU" sz="2400">
              <a:solidFill>
                <a:schemeClr val="bg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1" hangingPunct="1">
              <a:lnSpc>
                <a:spcPct val="115000"/>
              </a:lnSpc>
              <a:buFont typeface="Symbol" pitchFamily="18" charset="2"/>
              <a:buChar char=""/>
            </a:pPr>
            <a:r>
              <a:rPr lang="ru-RU" altLang="ru-RU" sz="24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Стимулирует НТР</a:t>
            </a:r>
          </a:p>
          <a:p>
            <a:pPr eaLnBrk="1" hangingPunct="1">
              <a:lnSpc>
                <a:spcPct val="115000"/>
              </a:lnSpc>
              <a:buFont typeface="Symbol" pitchFamily="18" charset="2"/>
              <a:buChar char=""/>
            </a:pPr>
            <a:r>
              <a:rPr lang="ru-RU" altLang="ru-RU" sz="24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Удовлетворяет потребности человека</a:t>
            </a:r>
          </a:p>
          <a:p>
            <a:pPr eaLnBrk="1" hangingPunct="1">
              <a:lnSpc>
                <a:spcPct val="115000"/>
              </a:lnSpc>
              <a:buFont typeface="Symbol" pitchFamily="18" charset="2"/>
              <a:buChar char=""/>
            </a:pPr>
            <a:r>
              <a:rPr lang="ru-RU" altLang="ru-RU" sz="24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Стихийно координирует действия людей в процессе экономической деятельности</a:t>
            </a:r>
          </a:p>
          <a:p>
            <a:pPr eaLnBrk="1" hangingPunct="1">
              <a:lnSpc>
                <a:spcPct val="115000"/>
              </a:lnSpc>
              <a:buFont typeface="Symbol" pitchFamily="18" charset="2"/>
              <a:buChar char=""/>
            </a:pPr>
            <a:r>
              <a:rPr lang="ru-RU" altLang="ru-RU" sz="24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Обеспечивает наибольшую эффективность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</TotalTime>
  <Words>1421</Words>
  <Application>Microsoft Office PowerPoint</Application>
  <PresentationFormat>Экран (4:3)</PresentationFormat>
  <Paragraphs>359</Paragraphs>
  <Slides>38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38</vt:i4>
      </vt:variant>
    </vt:vector>
  </HeadingPairs>
  <TitlesOfParts>
    <vt:vector size="47" baseType="lpstr">
      <vt:lpstr>Arial</vt:lpstr>
      <vt:lpstr>Calibri</vt:lpstr>
      <vt:lpstr>Wingdings</vt:lpstr>
      <vt:lpstr>Times New Roman</vt:lpstr>
      <vt:lpstr>Symbol</vt:lpstr>
      <vt:lpstr>Garamond</vt:lpstr>
      <vt:lpstr>Тема Office</vt:lpstr>
      <vt:lpstr>Диаграмма</vt:lpstr>
      <vt:lpstr>Chart</vt:lpstr>
      <vt:lpstr>РЫНОЧНЫЕ ОТНОШЕНИЯ В ЭКОНОМИКЕ</vt:lpstr>
      <vt:lpstr>ПЛАН</vt:lpstr>
      <vt:lpstr> Экономические системы </vt:lpstr>
      <vt:lpstr>Типы экономических систем</vt:lpstr>
      <vt:lpstr>Рыночная экономика</vt:lpstr>
      <vt:lpstr>Рынок и его роль в экономической жизни</vt:lpstr>
      <vt:lpstr>Презентация PowerPoint</vt:lpstr>
      <vt:lpstr>Презентация PowerPoint</vt:lpstr>
      <vt:lpstr>Черты рынка</vt:lpstr>
      <vt:lpstr>Виды рынков</vt:lpstr>
      <vt:lpstr>Рынки по типу конкуренции</vt:lpstr>
      <vt:lpstr>Рынки по типу конкуренции</vt:lpstr>
      <vt:lpstr> Основные параметры, регулирующие поведение участников рынка: </vt:lpstr>
      <vt:lpstr>  Спрос - отражает готовность (желание и возможность)  покупателя приобретать Т и услуги по тем или иным  ценам  в определенных  количествах за определенный промежуток  времени.   Факторы влияющие на спрос:  </vt:lpstr>
      <vt:lpstr>Презентация PowerPoint</vt:lpstr>
      <vt:lpstr> Q  - величина спроса,  D – спрос,  P – цена товара </vt:lpstr>
      <vt:lpstr>Закон спроса</vt:lpstr>
      <vt:lpstr>Спрос </vt:lpstr>
      <vt:lpstr>Изменение функции спроса</vt:lpstr>
      <vt:lpstr>Предложение</vt:lpstr>
      <vt:lpstr>Предложение: изменение цены</vt:lpstr>
      <vt:lpstr>Закон предложения</vt:lpstr>
      <vt:lpstr>Соотношение  м/у понятиями </vt:lpstr>
      <vt:lpstr>Изменение функции предложения</vt:lpstr>
      <vt:lpstr>Предложение </vt:lpstr>
      <vt:lpstr>Рыночное равновесие</vt:lpstr>
      <vt:lpstr>Рыночное равновесие</vt:lpstr>
      <vt:lpstr>Рыночный механизм</vt:lpstr>
      <vt:lpstr>Цена</vt:lpstr>
      <vt:lpstr>Рыночные структуры</vt:lpstr>
      <vt:lpstr>Презентация PowerPoint</vt:lpstr>
      <vt:lpstr>Презентация PowerPoint</vt:lpstr>
      <vt:lpstr>   Конкуренция – соперничество между участниками рыночного хозяйства за лучшие условия производства и купли-продажи товара.   </vt:lpstr>
      <vt:lpstr>Конкуренция </vt:lpstr>
      <vt:lpstr>Монополия</vt:lpstr>
      <vt:lpstr>Фондовый рынок  (рынок капитала) </vt:lpstr>
      <vt:lpstr>Фондовый рынок</vt:lpstr>
      <vt:lpstr>Виды ценных бумаг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РЫНОЧНЫЕ ОТНОШЕНИЯ В ЭКОНОМИКЕ</dc:title>
  <dc:creator>Ольга</dc:creator>
  <cp:lastModifiedBy>User</cp:lastModifiedBy>
  <cp:revision>62</cp:revision>
  <dcterms:created xsi:type="dcterms:W3CDTF">2009-08-08T19:00:22Z</dcterms:created>
  <dcterms:modified xsi:type="dcterms:W3CDTF">2020-05-15T10:42:02Z</dcterms:modified>
</cp:coreProperties>
</file>