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69" r:id="rId3"/>
    <p:sldId id="258" r:id="rId4"/>
    <p:sldId id="274" r:id="rId5"/>
    <p:sldId id="261" r:id="rId6"/>
    <p:sldId id="271" r:id="rId7"/>
    <p:sldId id="270" r:id="rId8"/>
    <p:sldId id="257" r:id="rId9"/>
    <p:sldId id="263" r:id="rId10"/>
    <p:sldId id="264" r:id="rId11"/>
    <p:sldId id="259" r:id="rId12"/>
    <p:sldId id="266" r:id="rId13"/>
    <p:sldId id="267" r:id="rId14"/>
    <p:sldId id="265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7C8"/>
    <a:srgbClr val="B18CC6"/>
    <a:srgbClr val="8E57AD"/>
    <a:srgbClr val="784892"/>
    <a:srgbClr val="673E7E"/>
    <a:srgbClr val="633B79"/>
    <a:srgbClr val="66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404D-F7CE-48A9-9200-8C8BA6BB95E9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D13F-1DE0-4FEE-9326-19A76C83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E30D-EDC7-4C72-8973-9110B55FE2B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3837-0D30-4390-84B6-B35D0B855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351-2EAD-4FD2-BECE-71AD99F5049F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BF4A-2C5E-4D8D-93DE-9ECA5AEFC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4F27-B7C9-461A-96DD-B5FECC3E621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ACC-7799-4559-A44F-B339F5006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E02A-362E-48F3-952E-3399A5C7EF3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064D-DE2E-4AD7-B882-62E2DA429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C5E8-C8D5-4406-9B10-80961E5CF2A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9234-DB1E-43F0-AE22-41C8B6068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A99F-DE48-4363-8039-610EA830A9A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984B-9648-4590-867D-9E7693E18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B475-4DBE-48F2-98DC-255E9EEDB45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907F-174D-48A0-B0FC-CD7902072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FC79-A923-4D96-8AB0-355C09525D4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1889-1A89-49B0-8713-358209B6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2C62-5CF2-4284-B76C-6A8C3D91EF3D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3AFC-3060-4E79-9764-C523983B6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2974-4F46-4345-8D43-C80BFF33C706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8A6B-03AD-4868-91A5-C1D51515A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288B6-DF35-4E5A-9810-D830BD6D8B22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BFA07-ADAB-42BD-8BF2-1ED7DCCF1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b.ru/article/256215/osnovnyie-izmeriteli-ekonomicheskoy-deyatelnosti#image13283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1470025"/>
          </a:xfrm>
          <a:solidFill>
            <a:srgbClr val="673E7E"/>
          </a:solidFill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Макроэкономические показатели и методы их измерения.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Система национальных счетов.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1"/>
          </p:nvPr>
        </p:nvSpPr>
        <p:spPr>
          <a:xfrm>
            <a:off x="6084888" y="5084763"/>
            <a:ext cx="2735262" cy="1223962"/>
          </a:xfrm>
          <a:solidFill>
            <a:srgbClr val="673E7E"/>
          </a:solidFill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Экономика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22-25 группы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13315" name="Picture 5" descr="entry1008302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5616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633B7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      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Национальный доход </a:t>
            </a:r>
            <a:endParaRPr lang="ru-RU" sz="2800" b="1">
              <a:solidFill>
                <a:schemeClr val="bg1"/>
              </a:solidFill>
            </a:endParaRPr>
          </a:p>
          <a:p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22530" name="Скругленный прямоугольник 6"/>
          <p:cNvSpPr>
            <a:spLocks noChangeArrowheads="1"/>
          </p:cNvSpPr>
          <p:nvPr/>
        </p:nvSpPr>
        <p:spPr bwMode="auto">
          <a:xfrm>
            <a:off x="1258888" y="4714875"/>
            <a:ext cx="6553200" cy="801688"/>
          </a:xfrm>
          <a:prstGeom prst="roundRect">
            <a:avLst>
              <a:gd name="adj" fmla="val 16667"/>
            </a:avLst>
          </a:prstGeom>
          <a:solidFill>
            <a:srgbClr val="673E7E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>
                <a:solidFill>
                  <a:srgbClr val="FFFFFF"/>
                </a:solidFill>
                <a:latin typeface="Calibri" pitchFamily="34" charset="0"/>
              </a:rPr>
              <a:t>Национальный доход – это сумма доходов, полученных участниками производства в данный год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64388" y="3141663"/>
            <a:ext cx="1676400" cy="914400"/>
          </a:xfrm>
          <a:prstGeom prst="roundRect">
            <a:avLst>
              <a:gd name="adj" fmla="val 16667"/>
            </a:avLst>
          </a:prstGeom>
          <a:solidFill>
            <a:srgbClr val="673E7E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lt1"/>
                </a:solidFill>
                <a:latin typeface="+mn-lt"/>
                <a:cs typeface="+mn-cs"/>
              </a:rPr>
              <a:t>Прибыль корпораций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5364163" y="3141663"/>
            <a:ext cx="1500187" cy="914400"/>
          </a:xfrm>
          <a:prstGeom prst="roundRect">
            <a:avLst>
              <a:gd name="adj" fmla="val 18255"/>
            </a:avLst>
          </a:prstGeom>
          <a:solidFill>
            <a:srgbClr val="673E7E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lt1"/>
                </a:solidFill>
                <a:latin typeface="+mn-lt"/>
                <a:cs typeface="+mn-cs"/>
              </a:rPr>
              <a:t>Доходы собственников</a:t>
            </a: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3500438" y="3143250"/>
            <a:ext cx="1643062" cy="914400"/>
          </a:xfrm>
          <a:prstGeom prst="roundRect">
            <a:avLst>
              <a:gd name="adj" fmla="val 16667"/>
            </a:avLst>
          </a:prstGeom>
          <a:solidFill>
            <a:srgbClr val="673E7E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lt1"/>
                </a:solidFill>
                <a:latin typeface="+mn-lt"/>
                <a:cs typeface="+mn-cs"/>
              </a:rPr>
              <a:t>Процентные платежи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1979613" y="3141663"/>
            <a:ext cx="1419225" cy="914400"/>
          </a:xfrm>
          <a:prstGeom prst="roundRect">
            <a:avLst>
              <a:gd name="adj" fmla="val 16667"/>
            </a:avLst>
          </a:prstGeom>
          <a:solidFill>
            <a:srgbClr val="673E7E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lt1"/>
                </a:solidFill>
                <a:latin typeface="+mn-lt"/>
                <a:cs typeface="+mn-cs"/>
              </a:rPr>
              <a:t>Арендная плата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3141663"/>
            <a:ext cx="1700212" cy="928687"/>
          </a:xfrm>
          <a:prstGeom prst="roundRect">
            <a:avLst>
              <a:gd name="adj" fmla="val 16667"/>
            </a:avLst>
          </a:prstGeom>
          <a:solidFill>
            <a:srgbClr val="673E7E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lt1"/>
                </a:solidFill>
                <a:latin typeface="+mn-lt"/>
                <a:cs typeface="+mn-cs"/>
              </a:rPr>
              <a:t>Заработная плата</a:t>
            </a:r>
          </a:p>
        </p:txBody>
      </p: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rot="16200000" flipH="1">
            <a:off x="4087813" y="4273550"/>
            <a:ext cx="642938" cy="249237"/>
          </a:xfrm>
          <a:prstGeom prst="straightConnector1">
            <a:avLst/>
          </a:prstGeom>
          <a:noFill/>
          <a:ln w="38100" algn="ctr">
            <a:solidFill>
              <a:srgbClr val="633B79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 rot="10800000" flipV="1">
            <a:off x="4572000" y="4076700"/>
            <a:ext cx="1535113" cy="642938"/>
          </a:xfrm>
          <a:prstGeom prst="straightConnector1">
            <a:avLst/>
          </a:prstGeom>
          <a:noFill/>
          <a:ln w="38100" algn="ctr">
            <a:solidFill>
              <a:srgbClr val="633B79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rot="10800000" flipV="1">
            <a:off x="4572000" y="4005263"/>
            <a:ext cx="3321050" cy="714375"/>
          </a:xfrm>
          <a:prstGeom prst="straightConnector1">
            <a:avLst/>
          </a:prstGeom>
          <a:noFill/>
          <a:ln w="38100" algn="ctr">
            <a:solidFill>
              <a:srgbClr val="633B79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>
            <a:off x="971550" y="4076700"/>
            <a:ext cx="3535363" cy="642938"/>
          </a:xfrm>
          <a:prstGeom prst="straightConnector1">
            <a:avLst/>
          </a:prstGeom>
          <a:noFill/>
          <a:ln w="38100" algn="ctr">
            <a:solidFill>
              <a:srgbClr val="633B79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>
            <a:off x="2700338" y="4076700"/>
            <a:ext cx="1847850" cy="633413"/>
          </a:xfrm>
          <a:prstGeom prst="straightConnector1">
            <a:avLst/>
          </a:prstGeom>
          <a:noFill/>
          <a:ln w="38100" algn="ctr">
            <a:solidFill>
              <a:srgbClr val="633B79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22541" name="Picture 17" descr="измерители экономической деятельности обществознание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052513"/>
            <a:ext cx="247491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9" descr="org_avbf8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52513"/>
            <a:ext cx="35433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5"/>
          <p:cNvSpPr/>
          <p:nvPr/>
        </p:nvSpPr>
        <p:spPr>
          <a:xfrm flipH="1">
            <a:off x="1403350" y="6021388"/>
            <a:ext cx="852488" cy="709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НД</a:t>
            </a:r>
          </a:p>
        </p:txBody>
      </p:sp>
      <p:sp>
        <p:nvSpPr>
          <p:cNvPr id="3" name="Равно 9"/>
          <p:cNvSpPr>
            <a:spLocks/>
          </p:cNvSpPr>
          <p:nvPr/>
        </p:nvSpPr>
        <p:spPr bwMode="auto">
          <a:xfrm>
            <a:off x="2700338" y="5876925"/>
            <a:ext cx="785812" cy="842963"/>
          </a:xfrm>
          <a:custGeom>
            <a:avLst/>
            <a:gdLst>
              <a:gd name="T0" fmla="*/ 681653 w 785812"/>
              <a:gd name="T1" fmla="*/ 272783 h 842963"/>
              <a:gd name="T2" fmla="*/ 681653 w 785812"/>
              <a:gd name="T3" fmla="*/ 570180 h 842963"/>
              <a:gd name="T4" fmla="*/ 392906 w 785812"/>
              <a:gd name="T5" fmla="*/ 669313 h 842963"/>
              <a:gd name="T6" fmla="*/ 104159 w 785812"/>
              <a:gd name="T7" fmla="*/ 272783 h 842963"/>
              <a:gd name="T8" fmla="*/ 104159 w 785812"/>
              <a:gd name="T9" fmla="*/ 570180 h 842963"/>
              <a:gd name="T10" fmla="*/ 392906 w 785812"/>
              <a:gd name="T11" fmla="*/ 173650 h 842963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104159 w 785812"/>
              <a:gd name="T19" fmla="*/ 173650 h 842963"/>
              <a:gd name="T20" fmla="*/ 681653 w 785812"/>
              <a:gd name="T21" fmla="*/ 669313 h 8429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5812" h="842963">
                <a:moveTo>
                  <a:pt x="104159" y="173650"/>
                </a:moveTo>
                <a:lnTo>
                  <a:pt x="681653" y="173650"/>
                </a:lnTo>
                <a:lnTo>
                  <a:pt x="681653" y="371915"/>
                </a:lnTo>
                <a:lnTo>
                  <a:pt x="104159" y="371915"/>
                </a:lnTo>
                <a:close/>
                <a:moveTo>
                  <a:pt x="104159" y="471048"/>
                </a:moveTo>
                <a:lnTo>
                  <a:pt x="681653" y="471048"/>
                </a:lnTo>
                <a:lnTo>
                  <a:pt x="681653" y="669313"/>
                </a:lnTo>
                <a:lnTo>
                  <a:pt x="104159" y="669313"/>
                </a:lnTo>
                <a:close/>
              </a:path>
            </a:pathLst>
          </a:custGeom>
          <a:solidFill>
            <a:srgbClr val="673E7E"/>
          </a:solidFill>
          <a:ln w="9525" cap="flat" cmpd="sng" algn="ctr">
            <a:solidFill>
              <a:srgbClr val="633B79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4" name="Скругленный прямоугольник 5"/>
          <p:cNvSpPr/>
          <p:nvPr/>
        </p:nvSpPr>
        <p:spPr>
          <a:xfrm flipH="1">
            <a:off x="6011863" y="5949950"/>
            <a:ext cx="852487" cy="7096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cs typeface="Arial" charset="0"/>
              </a:rPr>
              <a:t>КП</a:t>
            </a:r>
          </a:p>
        </p:txBody>
      </p:sp>
      <p:sp>
        <p:nvSpPr>
          <p:cNvPr id="5" name="Скругленный прямоугольник 5"/>
          <p:cNvSpPr/>
          <p:nvPr/>
        </p:nvSpPr>
        <p:spPr>
          <a:xfrm flipH="1">
            <a:off x="3851275" y="6021388"/>
            <a:ext cx="852488" cy="709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ЧНП</a:t>
            </a:r>
          </a:p>
        </p:txBody>
      </p:sp>
      <p:sp>
        <p:nvSpPr>
          <p:cNvPr id="12" name="Минус 7"/>
          <p:cNvSpPr>
            <a:spLocks/>
          </p:cNvSpPr>
          <p:nvPr/>
        </p:nvSpPr>
        <p:spPr bwMode="auto">
          <a:xfrm>
            <a:off x="5003800" y="5943600"/>
            <a:ext cx="865188" cy="914400"/>
          </a:xfrm>
          <a:custGeom>
            <a:avLst/>
            <a:gdLst>
              <a:gd name="T0" fmla="*/ 793196 w 914400"/>
              <a:gd name="T1" fmla="*/ 457200 h 914400"/>
              <a:gd name="T2" fmla="*/ 457200 w 914400"/>
              <a:gd name="T3" fmla="*/ 564733 h 914400"/>
              <a:gd name="T4" fmla="*/ 121204 w 914400"/>
              <a:gd name="T5" fmla="*/ 457200 h 914400"/>
              <a:gd name="T6" fmla="*/ 457200 w 914400"/>
              <a:gd name="T7" fmla="*/ 349667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1204 w 914400"/>
              <a:gd name="T13" fmla="*/ 349667 h 914400"/>
              <a:gd name="T14" fmla="*/ 793196 w 914400"/>
              <a:gd name="T15" fmla="*/ 564733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" h="914400">
                <a:moveTo>
                  <a:pt x="121204" y="349667"/>
                </a:moveTo>
                <a:lnTo>
                  <a:pt x="793196" y="349667"/>
                </a:lnTo>
                <a:lnTo>
                  <a:pt x="793196" y="564733"/>
                </a:lnTo>
                <a:lnTo>
                  <a:pt x="121204" y="564733"/>
                </a:lnTo>
                <a:close/>
              </a:path>
            </a:pathLst>
          </a:custGeom>
          <a:solidFill>
            <a:srgbClr val="673E7E"/>
          </a:solidFill>
          <a:ln w="9525" cap="flat" cmpd="sng" algn="ctr">
            <a:solidFill>
              <a:srgbClr val="46AAC5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673E7E"/>
          </a:solidFill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Схема национальных счетов</a:t>
            </a:r>
          </a:p>
        </p:txBody>
      </p:sp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395288" y="2349500"/>
            <a:ext cx="1584325" cy="38877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6E97C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>
              <a:solidFill>
                <a:schemeClr val="bg1"/>
              </a:solidFill>
            </a:endParaRPr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Валовой </a:t>
            </a:r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внутренний</a:t>
            </a:r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 продукт</a:t>
            </a:r>
            <a:r>
              <a:rPr lang="ru-RU" sz="1800"/>
              <a:t> </a:t>
            </a:r>
          </a:p>
        </p:txBody>
      </p:sp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1979613" y="2349500"/>
            <a:ext cx="158432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bg1"/>
                </a:solidFill>
              </a:rPr>
              <a:t>Амортизация</a:t>
            </a:r>
            <a:r>
              <a:rPr lang="ru-RU" sz="1800"/>
              <a:t> </a:t>
            </a:r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1979613" y="3284538"/>
            <a:ext cx="1584325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Чистый </a:t>
            </a:r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национальный</a:t>
            </a:r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 продукт</a:t>
            </a: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3563938" y="3284538"/>
            <a:ext cx="15843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bg1"/>
                </a:solidFill>
              </a:rPr>
              <a:t>Косвенные </a:t>
            </a:r>
          </a:p>
          <a:p>
            <a:pPr algn="ctr"/>
            <a:r>
              <a:rPr lang="ru-RU" sz="1800">
                <a:solidFill>
                  <a:schemeClr val="bg1"/>
                </a:solidFill>
              </a:rPr>
              <a:t>налоги</a:t>
            </a: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3563938" y="4005263"/>
            <a:ext cx="158432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Национальный</a:t>
            </a:r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 доход</a:t>
            </a:r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5148263" y="4005263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bg1"/>
                </a:solidFill>
              </a:rPr>
              <a:t>Без налогов</a:t>
            </a:r>
          </a:p>
          <a:p>
            <a:pPr algn="ctr"/>
            <a:r>
              <a:rPr lang="ru-RU" sz="1800">
                <a:solidFill>
                  <a:schemeClr val="bg1"/>
                </a:solidFill>
              </a:rPr>
              <a:t> плюс</a:t>
            </a:r>
          </a:p>
          <a:p>
            <a:pPr algn="ctr"/>
            <a:r>
              <a:rPr lang="ru-RU" sz="1800">
                <a:solidFill>
                  <a:schemeClr val="bg1"/>
                </a:solidFill>
              </a:rPr>
              <a:t>трансферты</a:t>
            </a:r>
          </a:p>
        </p:txBody>
      </p: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5148263" y="4941888"/>
            <a:ext cx="18002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i="1"/>
          </a:p>
          <a:p>
            <a:pPr algn="ctr"/>
            <a:endParaRPr lang="ru-RU" sz="1800" i="1"/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Располагаемый </a:t>
            </a:r>
          </a:p>
          <a:p>
            <a:pPr algn="ctr"/>
            <a:r>
              <a:rPr lang="ru-RU" sz="1800" i="1">
                <a:solidFill>
                  <a:schemeClr val="bg1"/>
                </a:solidFill>
              </a:rPr>
              <a:t>доход</a:t>
            </a:r>
          </a:p>
        </p:txBody>
      </p:sp>
      <p:sp>
        <p:nvSpPr>
          <p:cNvPr id="23561" name="Rectangle 15"/>
          <p:cNvSpPr>
            <a:spLocks noChangeArrowheads="1"/>
          </p:cNvSpPr>
          <p:nvPr/>
        </p:nvSpPr>
        <p:spPr bwMode="auto">
          <a:xfrm>
            <a:off x="6948488" y="4941888"/>
            <a:ext cx="18716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bg1"/>
                </a:solidFill>
              </a:rPr>
              <a:t>Сберегается</a:t>
            </a:r>
            <a:r>
              <a:rPr lang="ru-RU" sz="1800"/>
              <a:t> </a:t>
            </a:r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6948488" y="5589588"/>
            <a:ext cx="18716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1">
                <a:solidFill>
                  <a:schemeClr val="bg1"/>
                </a:solidFill>
              </a:rPr>
              <a:t>Потребляется</a:t>
            </a:r>
            <a:r>
              <a:rPr lang="ru-RU" sz="1800" i="1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275" y="1341438"/>
            <a:ext cx="4968875" cy="15827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Национальный доход определяет возможность общества  потреблять и накапливать. Он делится на </a:t>
            </a:r>
            <a:r>
              <a:rPr lang="ru-RU" sz="2000" b="1" i="1" u="sng">
                <a:solidFill>
                  <a:srgbClr val="000000"/>
                </a:solidFill>
                <a:cs typeface="Arial" charset="0"/>
              </a:rPr>
              <a:t>фонд потребления и фонд накопления</a:t>
            </a:r>
            <a:r>
              <a:rPr lang="ru-RU" sz="20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>
          <a:xfrm>
            <a:off x="0" y="-33338"/>
            <a:ext cx="9144000" cy="946151"/>
          </a:xfrm>
          <a:solidFill>
            <a:srgbClr val="633B79"/>
          </a:solidFill>
        </p:spPr>
        <p:txBody>
          <a:bodyPr>
            <a:spAutoFit/>
          </a:bodyPr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Личный доход </a:t>
            </a:r>
            <a:r>
              <a:rPr lang="ru-RU" sz="2800" b="1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2800" b="1" smtClean="0">
                <a:solidFill>
                  <a:schemeClr val="bg1"/>
                </a:solidFill>
                <a:latin typeface="Arial" charset="0"/>
              </a:rPr>
            </a:br>
            <a:endParaRPr lang="ru-RU" sz="28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928813" y="1214438"/>
            <a:ext cx="4786312" cy="2500312"/>
          </a:xfrm>
          <a:prstGeom prst="roundRect">
            <a:avLst>
              <a:gd name="adj" fmla="val 16667"/>
            </a:avLst>
          </a:prstGeom>
          <a:solidFill>
            <a:srgbClr val="633B79"/>
          </a:soli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  <a:cs typeface="+mn-cs"/>
              </a:rPr>
              <a:t>Личный доход(ЛД) </a:t>
            </a:r>
            <a:r>
              <a:rPr lang="ru-RU" sz="2400" dirty="0">
                <a:solidFill>
                  <a:schemeClr val="lt1"/>
                </a:solidFill>
                <a:latin typeface="+mn-lt"/>
                <a:cs typeface="+mn-cs"/>
              </a:rPr>
              <a:t>–это весь доход, заработанный или полученный отдельными лицами. Он идет на потребление, сбережение, уплату налогов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723770">
            <a:off x="382588" y="3384550"/>
            <a:ext cx="2500312" cy="1874838"/>
          </a:xfrm>
        </p:spPr>
      </p:pic>
      <p:pic>
        <p:nvPicPr>
          <p:cNvPr id="24580" name="Picture 2" descr="C:\Documents and Settings\Admin\Мои документы\соб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7177">
            <a:off x="6643688" y="928688"/>
            <a:ext cx="207168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7529">
            <a:off x="5175250" y="4756150"/>
            <a:ext cx="17145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98917">
            <a:off x="268288" y="806450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3713" y="4010025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05073">
            <a:off x="6143625" y="2857500"/>
            <a:ext cx="2643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519113"/>
          </a:xfrm>
          <a:solidFill>
            <a:srgbClr val="633B79"/>
          </a:solidFill>
        </p:spPr>
        <p:txBody>
          <a:bodyPr>
            <a:spAutoFit/>
          </a:bodyPr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Располагаемый </a:t>
            </a:r>
            <a:r>
              <a:rPr lang="ru-RU" sz="2800" b="1" smtClean="0">
                <a:solidFill>
                  <a:schemeClr val="bg1"/>
                </a:solidFill>
                <a:latin typeface="Arial" charset="0"/>
              </a:rPr>
              <a:t>личный доход</a:t>
            </a:r>
            <a:r>
              <a:rPr lang="ru-RU" sz="2800" b="1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179388" y="2286000"/>
            <a:ext cx="2963862" cy="3128963"/>
          </a:xfrm>
          <a:prstGeom prst="roundRect">
            <a:avLst>
              <a:gd name="adj" fmla="val 16667"/>
            </a:avLst>
          </a:prstGeom>
          <a:solidFill>
            <a:srgbClr val="633B79"/>
          </a:soli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  <a:cs typeface="+mn-cs"/>
              </a:rPr>
              <a:t>Располагаемый личный доход </a:t>
            </a:r>
            <a:r>
              <a:rPr lang="ru-RU" sz="2400" dirty="0">
                <a:solidFill>
                  <a:schemeClr val="lt1"/>
                </a:solidFill>
                <a:latin typeface="+mn-lt"/>
                <a:cs typeface="+mn-cs"/>
              </a:rPr>
              <a:t>(РЛД)</a:t>
            </a:r>
            <a:r>
              <a:rPr lang="en-US" sz="2400" dirty="0">
                <a:solidFill>
                  <a:schemeClr val="lt1"/>
                </a:solidFill>
                <a:latin typeface="+mn-lt"/>
                <a:cs typeface="+mn-cs"/>
              </a:rPr>
              <a:t> – </a:t>
            </a:r>
            <a:r>
              <a:rPr lang="ru-RU" sz="2400" dirty="0">
                <a:solidFill>
                  <a:schemeClr val="lt1"/>
                </a:solidFill>
                <a:latin typeface="+mn-lt"/>
                <a:cs typeface="+mn-cs"/>
              </a:rPr>
              <a:t>это доход используемый, т.е находящийся в распоряжении домохозяйства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2484438" y="1052513"/>
            <a:ext cx="1071562" cy="914400"/>
          </a:xfrm>
          <a:prstGeom prst="roundRect">
            <a:avLst>
              <a:gd name="adj" fmla="val 16667"/>
            </a:avLst>
          </a:prstGeom>
          <a:solidFill>
            <a:srgbClr val="633B79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lt1"/>
                </a:solidFill>
                <a:latin typeface="+mn-lt"/>
                <a:cs typeface="+mn-cs"/>
              </a:rPr>
              <a:t>ЛД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468313" y="1052513"/>
            <a:ext cx="1071562" cy="914400"/>
          </a:xfrm>
          <a:prstGeom prst="roundRect">
            <a:avLst>
              <a:gd name="adj" fmla="val 16667"/>
            </a:avLst>
          </a:prstGeom>
          <a:solidFill>
            <a:srgbClr val="633B79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latin typeface="+mn-lt"/>
              </a:rPr>
              <a:t>РЛД </a:t>
            </a: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4500563" y="1143000"/>
            <a:ext cx="4000500" cy="914400"/>
          </a:xfrm>
          <a:prstGeom prst="roundRect">
            <a:avLst>
              <a:gd name="adj" fmla="val 16667"/>
            </a:avLst>
          </a:prstGeom>
          <a:solidFill>
            <a:srgbClr val="633B79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+mn-lt"/>
              </a:rPr>
              <a:t>ИПП – индивидуальный подоходный налог</a:t>
            </a:r>
          </a:p>
        </p:txBody>
      </p:sp>
      <p:sp>
        <p:nvSpPr>
          <p:cNvPr id="10" name="Равно 9"/>
          <p:cNvSpPr/>
          <p:nvPr/>
        </p:nvSpPr>
        <p:spPr>
          <a:xfrm>
            <a:off x="1500188" y="1071563"/>
            <a:ext cx="914400" cy="1057275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3571875" y="1143000"/>
            <a:ext cx="914400" cy="914400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00313"/>
            <a:ext cx="178593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 descr="C:\Documents and Settings\Admin\Мои документы\огород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7233">
            <a:off x="6804025" y="4652963"/>
            <a:ext cx="1928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941888"/>
            <a:ext cx="1854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565400"/>
            <a:ext cx="2692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Мои документы\внп на душу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5813"/>
            <a:ext cx="9144000" cy="6072187"/>
          </a:xfrm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rgbClr val="633B79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Измерители экономической деятельности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660066"/>
          </a:solidFill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Повторение</a:t>
            </a:r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9144000" cy="59055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660066"/>
                </a:solidFill>
              </a:rPr>
              <a:t>1. </a:t>
            </a:r>
            <a:r>
              <a:rPr lang="ru-RU" sz="1600" b="1" i="1" smtClean="0">
                <a:solidFill>
                  <a:srgbClr val="660066"/>
                </a:solidFill>
                <a:latin typeface="Arial" charset="0"/>
              </a:rPr>
              <a:t>Валовой внутренний продукт увеличится, если: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а) уменьшится экспорт;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б) увеличится импорт;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в) увеличатся социальные выплаты;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г) увеличится потребление товаров длительного пользования;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д) уменьшатся военные расходы.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660066"/>
                </a:solidFill>
                <a:latin typeface="Arial" charset="0"/>
              </a:rPr>
              <a:t>2.Национальный доход — это: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а) совокупный годовой доход домохозяйств, направляемый ими на потребление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товаров и услуг и сбережения;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б) совокупный доход, полученный на территории данной страны в течение года;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в) сумма доходов всех экономических агентов (домохозяйств, фирм и государства);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г) нет верного ответа.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3</a:t>
            </a:r>
            <a:r>
              <a:rPr lang="ru-RU" sz="1600" b="1" i="1" smtClean="0">
                <a:solidFill>
                  <a:srgbClr val="660066"/>
                </a:solidFill>
                <a:latin typeface="Arial" charset="0"/>
              </a:rPr>
              <a:t>. Если ВВП России превышает ВНП России, то: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а) иностранцы производят в России больше, чем граждане России производят в зарубежных странах;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б) граждане России производят в зарубежных странах больше, чем иностранцы производят в России;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в) реальный ВВП превышает номинальный ВВП;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г) реальный ВНП превышает номинальный ВНП;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д) стоимость промежуточной продукции превышает стоимость конечной продукции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660066"/>
          </a:solidFill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Повторение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i="1" smtClean="0">
                <a:solidFill>
                  <a:srgbClr val="660066"/>
                </a:solidFill>
                <a:latin typeface="Arial" charset="0"/>
              </a:rPr>
              <a:t>4</a:t>
            </a:r>
            <a:r>
              <a:rPr lang="ru-RU" sz="2400" b="1" i="1" smtClean="0">
                <a:solidFill>
                  <a:srgbClr val="660066"/>
                </a:solidFill>
                <a:latin typeface="Arial" charset="0"/>
              </a:rPr>
              <a:t>. </a:t>
            </a:r>
            <a:r>
              <a:rPr lang="ru-RU" sz="1600" b="1" i="1" smtClean="0">
                <a:solidFill>
                  <a:srgbClr val="660066"/>
                </a:solidFill>
                <a:latin typeface="Arial" charset="0"/>
              </a:rPr>
              <a:t>Валовой внутренний продукт - это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a) совокупная стоимость конечных товаров и услуг, созданных как внутри страны, так и за ее пределами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б) рыночная стоимость всех конечных товаров и услуг, произведенных за год во всех отраслях экономики на территории государства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в) схема доходов и расходов, устанавливаемая на определенный период времени, обычно на один год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г) совокупность экономических отношений, возникающих в процессе формирования, распределения и использования денежных средств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solidFill>
                  <a:srgbClr val="660066"/>
                </a:solidFill>
                <a:latin typeface="Arial" charset="0"/>
              </a:rPr>
              <a:t>5 Сумма рыночных цен всех конечных товаров и услуг, созданных производителями данной страны в течение года как внутри страны, так и за рубежом - это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а) валовой внутренний продукт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б) валовой национальный продукт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в) национальный доход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latin typeface="Arial" charset="0"/>
              </a:rPr>
              <a:t>г) личный доход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633B79"/>
          </a:solidFill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Цели урока </a:t>
            </a:r>
            <a:r>
              <a:rPr lang="ru-RU" sz="4000" smtClean="0"/>
              <a:t>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640763" cy="1081088"/>
          </a:xfrm>
          <a:gradFill rotWithShape="1">
            <a:gsLst>
              <a:gs pos="0">
                <a:srgbClr val="B18CC6"/>
              </a:gs>
              <a:gs pos="100000">
                <a:srgbClr val="FFFFFF"/>
              </a:gs>
            </a:gsLst>
            <a:lin ang="5400000" scaled="1"/>
          </a:gradFill>
        </p:spPr>
        <p:txBody>
          <a:bodyPr/>
          <a:lstStyle/>
          <a:p>
            <a:r>
              <a:rPr lang="ru-RU" sz="2000" smtClean="0">
                <a:latin typeface="Times New Roman" pitchFamily="18" charset="0"/>
              </a:rPr>
              <a:t>Раскрыть смысл макроэкономических показателей </a:t>
            </a:r>
          </a:p>
          <a:p>
            <a:r>
              <a:rPr lang="ru-RU" sz="2000" smtClean="0">
                <a:latin typeface="Times New Roman" pitchFamily="18" charset="0"/>
              </a:rPr>
              <a:t>Раскрыть содержание основных комплексных измерителей экономики.</a:t>
            </a:r>
          </a:p>
        </p:txBody>
      </p:sp>
      <p:sp>
        <p:nvSpPr>
          <p:cNvPr id="14339" name="Rectangle 4"/>
          <p:cNvSpPr>
            <a:spLocks/>
          </p:cNvSpPr>
          <p:nvPr/>
        </p:nvSpPr>
        <p:spPr bwMode="auto">
          <a:xfrm>
            <a:off x="0" y="2420938"/>
            <a:ext cx="9144000" cy="692150"/>
          </a:xfrm>
          <a:prstGeom prst="rect">
            <a:avLst/>
          </a:prstGeom>
          <a:solidFill>
            <a:srgbClr val="633B7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План урока</a:t>
            </a:r>
            <a:r>
              <a:rPr lang="ru-RU" sz="4000">
                <a:latin typeface="Calibri" pitchFamily="34" charset="0"/>
              </a:rPr>
              <a:t> </a:t>
            </a: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179388" y="3357563"/>
            <a:ext cx="8785225" cy="2089150"/>
          </a:xfrm>
          <a:prstGeom prst="rect">
            <a:avLst/>
          </a:prstGeom>
          <a:gradFill rotWithShape="1">
            <a:gsLst>
              <a:gs pos="0">
                <a:srgbClr val="B18CC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</a:rPr>
              <a:t>1.Измерители экономической деятельности</a:t>
            </a:r>
            <a:endParaRPr lang="ru-RU" sz="200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/>
              <a:t>2.Систеиа национальных счетов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/>
              <a:t>3</a:t>
            </a:r>
            <a:r>
              <a:rPr lang="ru-RU" sz="2000">
                <a:latin typeface="Times New Roman" pitchFamily="18" charset="0"/>
              </a:rPr>
              <a:t>.Валовой национальный продукт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/>
              <a:t>4</a:t>
            </a:r>
            <a:r>
              <a:rPr lang="ru-RU" sz="2000">
                <a:latin typeface="Times New Roman" pitchFamily="18" charset="0"/>
              </a:rPr>
              <a:t>.Валовой внутренний продукт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/>
              <a:t>5</a:t>
            </a:r>
            <a:r>
              <a:rPr lang="ru-RU" sz="2000">
                <a:latin typeface="Times New Roman" pitchFamily="18" charset="0"/>
              </a:rPr>
              <a:t>.Чистый национальный продукт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/>
              <a:t>6</a:t>
            </a:r>
            <a:r>
              <a:rPr lang="ru-RU" sz="2000">
                <a:latin typeface="Times New Roman" pitchFamily="18" charset="0"/>
              </a:rPr>
              <a:t>.Чистый внутренний продукт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/>
              <a:t>7</a:t>
            </a:r>
            <a:r>
              <a:rPr lang="ru-RU" sz="2000">
                <a:latin typeface="Times New Roman" pitchFamily="18" charset="0"/>
              </a:rPr>
              <a:t>.Национальный доход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/>
              <a:t>8</a:t>
            </a:r>
            <a:r>
              <a:rPr lang="ru-RU" sz="2000">
                <a:latin typeface="Times New Roman" pitchFamily="18" charset="0"/>
              </a:rPr>
              <a:t>.Личный доход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Прямоугольник 4"/>
          <p:cNvGrpSpPr>
            <a:grpSpLocks/>
          </p:cNvGrpSpPr>
          <p:nvPr/>
        </p:nvGrpSpPr>
        <p:grpSpPr bwMode="auto">
          <a:xfrm>
            <a:off x="0" y="1052513"/>
            <a:ext cx="2700338" cy="3395662"/>
            <a:chOff x="81" y="653"/>
            <a:chExt cx="1612" cy="2139"/>
          </a:xfrm>
        </p:grpSpPr>
        <p:pic>
          <p:nvPicPr>
            <p:cNvPr id="15375" name="Прямоугольник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" y="653"/>
              <a:ext cx="1612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3"/>
            <p:cNvSpPr txBox="1">
              <a:spLocks noChangeArrowheads="1"/>
            </p:cNvSpPr>
            <p:nvPr/>
          </p:nvSpPr>
          <p:spPr bwMode="auto">
            <a:xfrm>
              <a:off x="135" y="675"/>
              <a:ext cx="1485" cy="2070"/>
            </a:xfrm>
            <a:prstGeom prst="rect">
              <a:avLst/>
            </a:prstGeom>
            <a:solidFill>
              <a:srgbClr val="673E7E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800">
                  <a:solidFill>
                    <a:schemeClr val="bg1"/>
                  </a:solidFill>
                  <a:latin typeface="Calibri" pitchFamily="34" charset="0"/>
                </a:rPr>
                <a:t>Основные измерители экономической деятельности(макро экономические показатели) содержатся в системе национальных счетов (СНС) </a:t>
              </a:r>
            </a:p>
          </p:txBody>
        </p:sp>
      </p:grpSp>
      <p:cxnSp>
        <p:nvCxnSpPr>
          <p:cNvPr id="7" name="Прямая со стрелкой 6"/>
          <p:cNvCxnSpPr>
            <a:cxnSpLocks noChangeShapeType="1"/>
          </p:cNvCxnSpPr>
          <p:nvPr/>
        </p:nvCxnSpPr>
        <p:spPr bwMode="auto">
          <a:xfrm>
            <a:off x="2555875" y="2781300"/>
            <a:ext cx="500063" cy="1588"/>
          </a:xfrm>
          <a:prstGeom prst="straightConnector1">
            <a:avLst/>
          </a:prstGeom>
          <a:noFill/>
          <a:ln w="38100" algn="ctr">
            <a:solidFill>
              <a:srgbClr val="633B79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6227763" y="2852738"/>
            <a:ext cx="2359025" cy="1800225"/>
          </a:xfrm>
          <a:prstGeom prst="roundRect">
            <a:avLst>
              <a:gd name="adj" fmla="val 16667"/>
            </a:avLst>
          </a:prstGeom>
          <a:solidFill>
            <a:srgbClr val="673E7E"/>
          </a:soli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latin typeface="Arial Narrow" pitchFamily="34" charset="0"/>
              </a:rPr>
              <a:t>Россия в 1988 перешла к</a:t>
            </a:r>
            <a:r>
              <a:rPr lang="en-US" sz="1800" b="1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latin typeface="Arial Narrow" pitchFamily="34" charset="0"/>
              </a:rPr>
              <a:t> новой системе, основанной на системе Евростата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5940425" y="1412875"/>
            <a:ext cx="2786063" cy="857250"/>
          </a:xfrm>
          <a:prstGeom prst="roundRect">
            <a:avLst>
              <a:gd name="adj" fmla="val 16667"/>
            </a:avLst>
          </a:prstGeom>
          <a:solidFill>
            <a:srgbClr val="673E7E"/>
          </a:solidFill>
          <a:ln w="9525" algn="ctr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Создана в 1952 году рекомендована ООН </a:t>
            </a:r>
            <a:r>
              <a:rPr lang="en-US" sz="1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для    использования</a:t>
            </a:r>
            <a:r>
              <a:rPr lang="ru-RU" sz="1800" b="1" dirty="0">
                <a:latin typeface="Arial Narrow" pitchFamily="34" charset="0"/>
                <a:cs typeface="+mn-cs"/>
              </a:rPr>
              <a:t>.</a:t>
            </a:r>
            <a:endParaRPr lang="ru-RU" sz="1800" b="1" dirty="0">
              <a:latin typeface="+mn-lt"/>
              <a:cs typeface="+mn-cs"/>
            </a:endParaRPr>
          </a:p>
        </p:txBody>
      </p: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flipV="1">
            <a:off x="5292725" y="1844675"/>
            <a:ext cx="647700" cy="860425"/>
          </a:xfrm>
          <a:prstGeom prst="straightConnector1">
            <a:avLst/>
          </a:prstGeom>
          <a:noFill/>
          <a:ln w="38100" algn="ctr">
            <a:solidFill>
              <a:srgbClr val="633B79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grpSp>
        <p:nvGrpSpPr>
          <p:cNvPr id="15366" name="Прямоугольник 68"/>
          <p:cNvGrpSpPr>
            <a:grpSpLocks/>
          </p:cNvGrpSpPr>
          <p:nvPr/>
        </p:nvGrpSpPr>
        <p:grpSpPr bwMode="auto">
          <a:xfrm>
            <a:off x="3059113" y="1125538"/>
            <a:ext cx="2341562" cy="3328987"/>
            <a:chOff x="1847" y="695"/>
            <a:chExt cx="1475" cy="2097"/>
          </a:xfrm>
        </p:grpSpPr>
        <p:pic>
          <p:nvPicPr>
            <p:cNvPr id="15373" name="Прямоугольник 6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7" y="695"/>
              <a:ext cx="1475" cy="2097"/>
            </a:xfrm>
            <a:prstGeom prst="rect">
              <a:avLst/>
            </a:prstGeom>
            <a:solidFill>
              <a:srgbClr val="673E7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4" name="Text Box 25"/>
            <p:cNvSpPr txBox="1">
              <a:spLocks noChangeArrowheads="1"/>
            </p:cNvSpPr>
            <p:nvPr/>
          </p:nvSpPr>
          <p:spPr bwMode="auto">
            <a:xfrm>
              <a:off x="1890" y="720"/>
              <a:ext cx="1395" cy="2025"/>
            </a:xfrm>
            <a:prstGeom prst="rect">
              <a:avLst/>
            </a:prstGeom>
            <a:solidFill>
              <a:srgbClr val="673E7E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800">
                  <a:solidFill>
                    <a:schemeClr val="bg1"/>
                  </a:solidFill>
                  <a:latin typeface="Calibri" pitchFamily="34" charset="0"/>
                </a:rPr>
                <a:t>Система национальных счетов – международный стандарт оценки основных экономических показателей страны</a:t>
              </a:r>
            </a:p>
          </p:txBody>
        </p:sp>
      </p:grpSp>
      <p:sp>
        <p:nvSpPr>
          <p:cNvPr id="1536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rgbClr val="673E7E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Измерители экономической деятельности</a:t>
            </a:r>
          </a:p>
        </p:txBody>
      </p: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flipV="1">
            <a:off x="5364163" y="3860800"/>
            <a:ext cx="936625" cy="3175"/>
          </a:xfrm>
          <a:prstGeom prst="straightConnector1">
            <a:avLst/>
          </a:prstGeom>
          <a:noFill/>
          <a:ln w="38100" algn="ctr">
            <a:solidFill>
              <a:srgbClr val="633B79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grpSp>
        <p:nvGrpSpPr>
          <p:cNvPr id="15369" name="Прямоугольник 68"/>
          <p:cNvGrpSpPr>
            <a:grpSpLocks/>
          </p:cNvGrpSpPr>
          <p:nvPr/>
        </p:nvGrpSpPr>
        <p:grpSpPr bwMode="auto">
          <a:xfrm>
            <a:off x="539750" y="5445125"/>
            <a:ext cx="6911975" cy="1239838"/>
            <a:chOff x="1847" y="695"/>
            <a:chExt cx="1475" cy="2097"/>
          </a:xfrm>
        </p:grpSpPr>
        <p:pic>
          <p:nvPicPr>
            <p:cNvPr id="15371" name="Прямоугольник 6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7" y="695"/>
              <a:ext cx="1475" cy="2097"/>
            </a:xfrm>
            <a:prstGeom prst="rect">
              <a:avLst/>
            </a:prstGeom>
            <a:solidFill>
              <a:srgbClr val="673E7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2" name="Text Box 32"/>
            <p:cNvSpPr txBox="1">
              <a:spLocks noChangeArrowheads="1"/>
            </p:cNvSpPr>
            <p:nvPr/>
          </p:nvSpPr>
          <p:spPr bwMode="auto">
            <a:xfrm>
              <a:off x="1890" y="720"/>
              <a:ext cx="1395" cy="2025"/>
            </a:xfrm>
            <a:prstGeom prst="rect">
              <a:avLst/>
            </a:prstGeom>
            <a:solidFill>
              <a:srgbClr val="673E7E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Tx/>
                <a:buChar char="•"/>
              </a:pPr>
              <a:r>
                <a:rPr lang="ru-RU" sz="1800" b="1">
                  <a:solidFill>
                    <a:schemeClr val="bg1"/>
                  </a:solidFill>
                  <a:latin typeface="Calibri" pitchFamily="34" charset="0"/>
                </a:rPr>
                <a:t>экономической политики</a:t>
              </a:r>
            </a:p>
            <a:p>
              <a:pPr>
                <a:buFontTx/>
                <a:buChar char="•"/>
              </a:pPr>
              <a:r>
                <a:rPr lang="ru-RU" sz="1800" b="1">
                  <a:solidFill>
                    <a:schemeClr val="bg1"/>
                  </a:solidFill>
                  <a:latin typeface="Calibri" pitchFamily="34" charset="0"/>
                </a:rPr>
                <a:t>экономического прогнозирования</a:t>
              </a:r>
            </a:p>
            <a:p>
              <a:pPr>
                <a:buFontTx/>
                <a:buChar char="•"/>
              </a:pPr>
              <a:r>
                <a:rPr lang="ru-RU" sz="1800" b="1">
                  <a:solidFill>
                    <a:schemeClr val="bg1"/>
                  </a:solidFill>
                  <a:latin typeface="Calibri" pitchFamily="34" charset="0"/>
                </a:rPr>
                <a:t>оценки уровня жизни различных групп населения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39750" y="4797425"/>
            <a:ext cx="6769100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FFFFFF"/>
                </a:solidFill>
                <a:cs typeface="Arial" charset="0"/>
              </a:rPr>
              <a:t>Национальное счетоводство является инструментом: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067175" y="2708275"/>
            <a:ext cx="4897438" cy="5762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3.Чистый национальный продукт (ЧНП)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40200" y="4221163"/>
            <a:ext cx="4752975" cy="5572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5.Национальный доход (НД)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0200" y="5734050"/>
            <a:ext cx="475297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7.Располагаемый личный доход (РЛД)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4067175" y="1989138"/>
            <a:ext cx="4897438" cy="576262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 algn="ctr">
            <a:solidFill>
              <a:srgbClr val="6E97C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lt1"/>
                </a:solidFill>
                <a:latin typeface="+mn-lt"/>
                <a:cs typeface="+mn-cs"/>
              </a:rPr>
              <a:t>2.Валовый внутренний продукт (ВНП)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67175" y="3429000"/>
            <a:ext cx="48974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FFFFFF"/>
                </a:solidFill>
                <a:cs typeface="Arial" charset="0"/>
              </a:rPr>
              <a:t>4.Чистый внутренний</a:t>
            </a:r>
          </a:p>
          <a:p>
            <a:pPr algn="ctr">
              <a:defRPr/>
            </a:pPr>
            <a:r>
              <a:rPr lang="ru-RU" sz="1800" b="1">
                <a:solidFill>
                  <a:srgbClr val="FFFFFF"/>
                </a:solidFill>
                <a:cs typeface="Arial" charset="0"/>
              </a:rPr>
              <a:t> продукт (ЧВП)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67175" y="1125538"/>
            <a:ext cx="4897438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1.Валовой национальный продукт (ВНП</a:t>
            </a:r>
            <a:r>
              <a:rPr lang="ru-RU" sz="1800" dirty="0"/>
              <a:t>)</a:t>
            </a:r>
          </a:p>
        </p:txBody>
      </p:sp>
      <p:cxnSp>
        <p:nvCxnSpPr>
          <p:cNvPr id="31" name="Прямая со стрелкой 30"/>
          <p:cNvCxnSpPr>
            <a:cxnSpLocks noChangeShapeType="1"/>
          </p:cNvCxnSpPr>
          <p:nvPr/>
        </p:nvCxnSpPr>
        <p:spPr bwMode="auto">
          <a:xfrm>
            <a:off x="3132138" y="2924175"/>
            <a:ext cx="1008062" cy="0"/>
          </a:xfrm>
          <a:prstGeom prst="straightConnector1">
            <a:avLst/>
          </a:prstGeom>
          <a:noFill/>
          <a:ln w="38100" algn="ctr">
            <a:solidFill>
              <a:srgbClr val="4BACC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69" name="Прямоугольник 68"/>
          <p:cNvSpPr/>
          <p:nvPr/>
        </p:nvSpPr>
        <p:spPr>
          <a:xfrm>
            <a:off x="94441" y="1113448"/>
            <a:ext cx="3064376" cy="49378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cs typeface="Arial" charset="0"/>
              </a:rPr>
              <a:t>Система национальных счетов – международный стандарт оценки основных экономических показателей страны</a:t>
            </a:r>
          </a:p>
        </p:txBody>
      </p:sp>
      <p:sp>
        <p:nvSpPr>
          <p:cNvPr id="163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0125"/>
          </a:xfrm>
          <a:solidFill>
            <a:srgbClr val="7030A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Система национальных счетов </a:t>
            </a:r>
          </a:p>
        </p:txBody>
      </p:sp>
      <p:sp>
        <p:nvSpPr>
          <p:cNvPr id="16396" name="Line 32"/>
          <p:cNvSpPr>
            <a:spLocks noChangeShapeType="1"/>
          </p:cNvSpPr>
          <p:nvPr/>
        </p:nvSpPr>
        <p:spPr bwMode="auto">
          <a:xfrm>
            <a:off x="3132138" y="1557338"/>
            <a:ext cx="936625" cy="0"/>
          </a:xfrm>
          <a:prstGeom prst="line">
            <a:avLst/>
          </a:prstGeom>
          <a:noFill/>
          <a:ln w="57150">
            <a:solidFill>
              <a:srgbClr val="6E97C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33"/>
          <p:cNvSpPr>
            <a:spLocks noChangeShapeType="1"/>
          </p:cNvSpPr>
          <p:nvPr/>
        </p:nvSpPr>
        <p:spPr bwMode="auto">
          <a:xfrm>
            <a:off x="3132138" y="2276475"/>
            <a:ext cx="935037" cy="0"/>
          </a:xfrm>
          <a:prstGeom prst="line">
            <a:avLst/>
          </a:prstGeom>
          <a:noFill/>
          <a:ln w="57150">
            <a:solidFill>
              <a:srgbClr val="6E97C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638" y="5013325"/>
            <a:ext cx="4681537" cy="5572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6. Личный доход (ЛД)</a:t>
            </a:r>
          </a:p>
        </p:txBody>
      </p:sp>
      <p:sp>
        <p:nvSpPr>
          <p:cNvPr id="16399" name="Line 36"/>
          <p:cNvSpPr>
            <a:spLocks noChangeShapeType="1"/>
          </p:cNvSpPr>
          <p:nvPr/>
        </p:nvSpPr>
        <p:spPr bwMode="auto">
          <a:xfrm>
            <a:off x="3203575" y="3716338"/>
            <a:ext cx="863600" cy="0"/>
          </a:xfrm>
          <a:prstGeom prst="line">
            <a:avLst/>
          </a:prstGeom>
          <a:noFill/>
          <a:ln w="57150">
            <a:solidFill>
              <a:srgbClr val="6E97C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38"/>
          <p:cNvSpPr>
            <a:spLocks noChangeShapeType="1"/>
          </p:cNvSpPr>
          <p:nvPr/>
        </p:nvSpPr>
        <p:spPr bwMode="auto">
          <a:xfrm>
            <a:off x="3203575" y="5229225"/>
            <a:ext cx="863600" cy="0"/>
          </a:xfrm>
          <a:prstGeom prst="line">
            <a:avLst/>
          </a:prstGeom>
          <a:noFill/>
          <a:ln w="57150">
            <a:solidFill>
              <a:srgbClr val="6E97C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39"/>
          <p:cNvSpPr>
            <a:spLocks noChangeShapeType="1"/>
          </p:cNvSpPr>
          <p:nvPr/>
        </p:nvSpPr>
        <p:spPr bwMode="auto">
          <a:xfrm>
            <a:off x="3203575" y="4508500"/>
            <a:ext cx="863600" cy="0"/>
          </a:xfrm>
          <a:prstGeom prst="line">
            <a:avLst/>
          </a:prstGeom>
          <a:noFill/>
          <a:ln w="57150">
            <a:solidFill>
              <a:srgbClr val="6E97C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40"/>
          <p:cNvSpPr>
            <a:spLocks noChangeShapeType="1"/>
          </p:cNvSpPr>
          <p:nvPr/>
        </p:nvSpPr>
        <p:spPr bwMode="auto">
          <a:xfrm>
            <a:off x="3203575" y="6021388"/>
            <a:ext cx="863600" cy="0"/>
          </a:xfrm>
          <a:prstGeom prst="line">
            <a:avLst/>
          </a:prstGeom>
          <a:noFill/>
          <a:ln w="57150">
            <a:solidFill>
              <a:srgbClr val="6E97C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848600" cy="542925"/>
          </a:xfrm>
          <a:solidFill>
            <a:srgbClr val="7030A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Измерители экономической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3"/>
            <a:ext cx="3695700" cy="47323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b="1" smtClean="0">
                <a:solidFill>
                  <a:srgbClr val="000000"/>
                </a:solidFill>
              </a:rPr>
              <a:t>Валовой национальный продукт (ВНП) </a:t>
            </a:r>
            <a:r>
              <a:rPr lang="ru-RU" sz="2200" smtClean="0">
                <a:solidFill>
                  <a:srgbClr val="000000"/>
                </a:solidFill>
              </a:rPr>
              <a:t>– это сумма рыночных цен всех товаров и услуг созданных в течении года как внутри страны, так и за рубежом. ВНП включаются  только продажа конечных продуктов. На основе ВНП рассчитываются такие показатели как ВВП, чистый национальный продукт национальный доход.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5600" y="2205038"/>
            <a:ext cx="3419475" cy="3071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latin typeface="Arial" charset="0"/>
                <a:cs typeface="Arial" charset="0"/>
              </a:rPr>
              <a:t>Конечная продукция – это товары и услуги,</a:t>
            </a:r>
          </a:p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latin typeface="Arial" charset="0"/>
                <a:cs typeface="Arial" charset="0"/>
              </a:rPr>
              <a:t> которые продаются для конечного </a:t>
            </a:r>
          </a:p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latin typeface="Arial" charset="0"/>
                <a:cs typeface="Arial" charset="0"/>
              </a:rPr>
              <a:t>использования, а не для переработки </a:t>
            </a:r>
          </a:p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latin typeface="Arial" charset="0"/>
                <a:cs typeface="Arial" charset="0"/>
              </a:rPr>
              <a:t>и перепродажи</a:t>
            </a:r>
          </a:p>
          <a:p>
            <a:pPr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633B7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Измерители экономической деятельности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457200"/>
            <a:ext cx="7848600" cy="542925"/>
          </a:xfrm>
          <a:solidFill>
            <a:srgbClr val="7030A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Измерители экономической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04800" y="1554163"/>
            <a:ext cx="3695700" cy="47323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b="1" smtClean="0">
                <a:solidFill>
                  <a:srgbClr val="000000"/>
                </a:solidFill>
              </a:rPr>
              <a:t>Валовой внутренний продукт (ВВП) </a:t>
            </a:r>
            <a:r>
              <a:rPr lang="ru-RU" sz="2200" smtClean="0">
                <a:solidFill>
                  <a:srgbClr val="000000"/>
                </a:solidFill>
              </a:rPr>
              <a:t>- это стоимость конечной продукции,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smtClean="0">
                <a:solidFill>
                  <a:srgbClr val="000000"/>
                </a:solidFill>
              </a:rPr>
              <a:t>произведенный на территории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smtClean="0">
                <a:solidFill>
                  <a:srgbClr val="000000"/>
                </a:solidFill>
              </a:rPr>
              <a:t>данной страны за определенный период, независимо кто использует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smtClean="0">
                <a:solidFill>
                  <a:srgbClr val="000000"/>
                </a:solidFill>
              </a:rPr>
              <a:t>факторы производства граждане  данной страны или иностранные граждане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4813" y="2000250"/>
            <a:ext cx="112871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ВВП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29563" y="2000250"/>
            <a:ext cx="995362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ВНП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38" y="1143000"/>
            <a:ext cx="1571625" cy="19288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Чистые факторы доходов из-за границы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(ЧДФП)</a:t>
            </a:r>
          </a:p>
        </p:txBody>
      </p:sp>
      <p:sp>
        <p:nvSpPr>
          <p:cNvPr id="8" name="Плюс 7"/>
          <p:cNvSpPr/>
          <p:nvPr/>
        </p:nvSpPr>
        <p:spPr>
          <a:xfrm>
            <a:off x="5286375" y="2214563"/>
            <a:ext cx="500063" cy="557212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" name="Равно 8"/>
          <p:cNvSpPr/>
          <p:nvPr/>
        </p:nvSpPr>
        <p:spPr>
          <a:xfrm>
            <a:off x="7358063" y="2143125"/>
            <a:ext cx="571500" cy="700088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8" y="3214688"/>
            <a:ext cx="4643437" cy="3071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ВВП = ЗП +П+Р+ПР+А+КН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ЗП – зарплата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П – прибыль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Р – рента и другие доходы от собственности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ПР – процент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А – амортизация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КН – косвенные налоги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633B7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Измерители экономической деятельности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7030A0"/>
          </a:solidFill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Измерители экономической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6227763" y="5157788"/>
            <a:ext cx="2305050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cs typeface="Arial" charset="0"/>
              </a:rPr>
              <a:t>Чистый национальный продукт</a:t>
            </a:r>
          </a:p>
        </p:txBody>
      </p:sp>
      <p:sp>
        <p:nvSpPr>
          <p:cNvPr id="2" name="Скругленный прямоугольник 5"/>
          <p:cNvSpPr/>
          <p:nvPr/>
        </p:nvSpPr>
        <p:spPr>
          <a:xfrm flipH="1">
            <a:off x="3059113" y="5084763"/>
            <a:ext cx="2447925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cs typeface="Arial" charset="0"/>
              </a:rPr>
              <a:t>Потребление основного капитала</a:t>
            </a:r>
          </a:p>
        </p:txBody>
      </p:sp>
      <p:sp>
        <p:nvSpPr>
          <p:cNvPr id="3" name="Скругленный прямоугольник 5"/>
          <p:cNvSpPr/>
          <p:nvPr/>
        </p:nvSpPr>
        <p:spPr>
          <a:xfrm flipH="1">
            <a:off x="179388" y="5157788"/>
            <a:ext cx="2232025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Валовой национальный  продукт</a:t>
            </a:r>
          </a:p>
        </p:txBody>
      </p:sp>
      <p:sp>
        <p:nvSpPr>
          <p:cNvPr id="4" name="Скругленный прямоугольник 5"/>
          <p:cNvSpPr/>
          <p:nvPr/>
        </p:nvSpPr>
        <p:spPr>
          <a:xfrm flipH="1">
            <a:off x="179388" y="3357563"/>
            <a:ext cx="2160587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Сальдо первичных доходов из-за границы</a:t>
            </a:r>
          </a:p>
          <a:p>
            <a:pPr algn="ctr">
              <a:defRPr/>
            </a:pPr>
            <a:endParaRPr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Скругленный прямоугольник 5"/>
          <p:cNvSpPr/>
          <p:nvPr/>
        </p:nvSpPr>
        <p:spPr>
          <a:xfrm flipH="1">
            <a:off x="6300788" y="1341438"/>
            <a:ext cx="2159000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cs typeface="Arial" charset="0"/>
              </a:rPr>
              <a:t>Чистый внутренний продукт</a:t>
            </a:r>
          </a:p>
        </p:txBody>
      </p:sp>
      <p:sp>
        <p:nvSpPr>
          <p:cNvPr id="7" name="Скругленный прямоугольник 5"/>
          <p:cNvSpPr/>
          <p:nvPr/>
        </p:nvSpPr>
        <p:spPr>
          <a:xfrm flipH="1">
            <a:off x="3132138" y="1268413"/>
            <a:ext cx="2232025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cs typeface="Arial" charset="0"/>
              </a:rPr>
              <a:t>Потребление </a:t>
            </a:r>
          </a:p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cs typeface="Arial" charset="0"/>
              </a:rPr>
              <a:t>основного капитала</a:t>
            </a:r>
          </a:p>
        </p:txBody>
      </p:sp>
      <p:sp>
        <p:nvSpPr>
          <p:cNvPr id="8" name="Скругленный прямоугольник 5"/>
          <p:cNvSpPr/>
          <p:nvPr/>
        </p:nvSpPr>
        <p:spPr>
          <a:xfrm flipH="1">
            <a:off x="179388" y="1268413"/>
            <a:ext cx="1871662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cs typeface="Arial" charset="0"/>
              </a:rPr>
              <a:t>Валовой внутренний продукт</a:t>
            </a:r>
          </a:p>
        </p:txBody>
      </p:sp>
      <p:sp>
        <p:nvSpPr>
          <p:cNvPr id="9" name="Скругленный прямоугольник 5"/>
          <p:cNvSpPr/>
          <p:nvPr/>
        </p:nvSpPr>
        <p:spPr>
          <a:xfrm flipH="1">
            <a:off x="6300788" y="3357563"/>
            <a:ext cx="2149475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0000"/>
                </a:solidFill>
                <a:cs typeface="Arial" charset="0"/>
              </a:rPr>
              <a:t>Сальдо первичных доходов из-за границы</a:t>
            </a:r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7092950" y="285273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900113" y="285273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68" name="Rectangle 16"/>
          <p:cNvSpPr>
            <a:spLocks noChangeArrowheads="1"/>
          </p:cNvSpPr>
          <p:nvPr/>
        </p:nvSpPr>
        <p:spPr bwMode="auto">
          <a:xfrm>
            <a:off x="7164388" y="479742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9469" name="Rectangle 17"/>
          <p:cNvSpPr>
            <a:spLocks noChangeArrowheads="1"/>
          </p:cNvSpPr>
          <p:nvPr/>
        </p:nvSpPr>
        <p:spPr bwMode="auto">
          <a:xfrm>
            <a:off x="5651500" y="18446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5651500" y="55895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1042988" y="479742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9472" name="Rectangle 20"/>
          <p:cNvSpPr>
            <a:spLocks noChangeArrowheads="1"/>
          </p:cNvSpPr>
          <p:nvPr/>
        </p:nvSpPr>
        <p:spPr bwMode="auto">
          <a:xfrm>
            <a:off x="2484438" y="5589588"/>
            <a:ext cx="417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9473" name="Rectangle 21"/>
          <p:cNvSpPr>
            <a:spLocks noChangeArrowheads="1"/>
          </p:cNvSpPr>
          <p:nvPr/>
        </p:nvSpPr>
        <p:spPr bwMode="auto">
          <a:xfrm>
            <a:off x="2268538" y="1773238"/>
            <a:ext cx="417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</a:rPr>
              <a:t>-</a:t>
            </a:r>
          </a:p>
        </p:txBody>
      </p:sp>
      <p:pic>
        <p:nvPicPr>
          <p:cNvPr id="19474" name="Picture 22" descr="ehkonomika_chto_ehto_takoe-dlja_chego_i_poche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852738"/>
            <a:ext cx="289083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633B79"/>
          </a:soli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Чистый национальный продукт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5" y="928688"/>
            <a:ext cx="2914650" cy="457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Чистый национальный продукт </a:t>
            </a:r>
            <a:r>
              <a:rPr lang="ru-RU" sz="2000" b="1">
                <a:solidFill>
                  <a:srgbClr val="000000"/>
                </a:solidFill>
                <a:cs typeface="Arial" charset="0"/>
              </a:rPr>
              <a:t>(ЧНП) – это рыночная стоимость реально созданных страной товаров и услуг за определенный период</a:t>
            </a:r>
          </a:p>
          <a:p>
            <a:pPr algn="ctr">
              <a:defRPr/>
            </a:pPr>
            <a:endParaRPr lang="ru-RU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1938" y="2428875"/>
            <a:ext cx="1214437" cy="1285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ВНП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25" y="1785938"/>
            <a:ext cx="2643188" cy="27860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Потребление основного капитала   А- амортизация(погашение, уплата долгов)</a:t>
            </a:r>
          </a:p>
        </p:txBody>
      </p:sp>
      <p:sp>
        <p:nvSpPr>
          <p:cNvPr id="10" name="Равно 9"/>
          <p:cNvSpPr>
            <a:spLocks/>
          </p:cNvSpPr>
          <p:nvPr/>
        </p:nvSpPr>
        <p:spPr bwMode="auto">
          <a:xfrm>
            <a:off x="3059113" y="2708275"/>
            <a:ext cx="785812" cy="842963"/>
          </a:xfrm>
          <a:custGeom>
            <a:avLst/>
            <a:gdLst>
              <a:gd name="T0" fmla="*/ 681653 w 785812"/>
              <a:gd name="T1" fmla="*/ 272783 h 842963"/>
              <a:gd name="T2" fmla="*/ 681653 w 785812"/>
              <a:gd name="T3" fmla="*/ 570180 h 842963"/>
              <a:gd name="T4" fmla="*/ 392906 w 785812"/>
              <a:gd name="T5" fmla="*/ 669313 h 842963"/>
              <a:gd name="T6" fmla="*/ 104159 w 785812"/>
              <a:gd name="T7" fmla="*/ 272783 h 842963"/>
              <a:gd name="T8" fmla="*/ 104159 w 785812"/>
              <a:gd name="T9" fmla="*/ 570180 h 842963"/>
              <a:gd name="T10" fmla="*/ 392906 w 785812"/>
              <a:gd name="T11" fmla="*/ 173650 h 842963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104159 w 785812"/>
              <a:gd name="T19" fmla="*/ 173650 h 842963"/>
              <a:gd name="T20" fmla="*/ 681653 w 785812"/>
              <a:gd name="T21" fmla="*/ 669313 h 8429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5812" h="842963">
                <a:moveTo>
                  <a:pt x="104159" y="173650"/>
                </a:moveTo>
                <a:lnTo>
                  <a:pt x="681653" y="173650"/>
                </a:lnTo>
                <a:lnTo>
                  <a:pt x="681653" y="371915"/>
                </a:lnTo>
                <a:lnTo>
                  <a:pt x="104159" y="371915"/>
                </a:lnTo>
                <a:close/>
                <a:moveTo>
                  <a:pt x="104159" y="471048"/>
                </a:moveTo>
                <a:lnTo>
                  <a:pt x="681653" y="471048"/>
                </a:lnTo>
                <a:lnTo>
                  <a:pt x="681653" y="669313"/>
                </a:lnTo>
                <a:lnTo>
                  <a:pt x="104159" y="669313"/>
                </a:lnTo>
                <a:close/>
              </a:path>
            </a:pathLst>
          </a:custGeom>
          <a:solidFill>
            <a:srgbClr val="673E7E"/>
          </a:solidFill>
          <a:ln w="9525" cap="flat" cmpd="sng" algn="ctr">
            <a:solidFill>
              <a:srgbClr val="633B79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1" name="Минус 10"/>
          <p:cNvSpPr>
            <a:spLocks/>
          </p:cNvSpPr>
          <p:nvPr/>
        </p:nvSpPr>
        <p:spPr bwMode="auto">
          <a:xfrm>
            <a:off x="5364163" y="2636838"/>
            <a:ext cx="714375" cy="914400"/>
          </a:xfrm>
          <a:custGeom>
            <a:avLst/>
            <a:gdLst>
              <a:gd name="T0" fmla="*/ 619685 w 714375"/>
              <a:gd name="T1" fmla="*/ 457200 h 914400"/>
              <a:gd name="T2" fmla="*/ 357188 w 714375"/>
              <a:gd name="T3" fmla="*/ 564733 h 914400"/>
              <a:gd name="T4" fmla="*/ 94690 w 714375"/>
              <a:gd name="T5" fmla="*/ 457200 h 914400"/>
              <a:gd name="T6" fmla="*/ 357188 w 714375"/>
              <a:gd name="T7" fmla="*/ 349667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4690 w 714375"/>
              <a:gd name="T13" fmla="*/ 349667 h 914400"/>
              <a:gd name="T14" fmla="*/ 619685 w 714375"/>
              <a:gd name="T15" fmla="*/ 564733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4375" h="914400">
                <a:moveTo>
                  <a:pt x="94690" y="349667"/>
                </a:moveTo>
                <a:lnTo>
                  <a:pt x="619685" y="349667"/>
                </a:lnTo>
                <a:lnTo>
                  <a:pt x="619685" y="564733"/>
                </a:lnTo>
                <a:lnTo>
                  <a:pt x="94690" y="564733"/>
                </a:lnTo>
                <a:close/>
              </a:path>
            </a:pathLst>
          </a:custGeom>
          <a:solidFill>
            <a:srgbClr val="673E7E"/>
          </a:solidFill>
          <a:ln w="9525" cap="flat" cmpd="sng" algn="ctr">
            <a:solidFill>
              <a:srgbClr val="46AAC5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633B79"/>
          </a:soli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Чистый внутренний продукт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357188" y="1214438"/>
            <a:ext cx="3500437" cy="50720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Чистый внутренний продукт </a:t>
            </a:r>
            <a:r>
              <a:rPr lang="en-US" sz="2400" b="1">
                <a:solidFill>
                  <a:srgbClr val="000000"/>
                </a:solidFill>
                <a:cs typeface="Arial" charset="0"/>
              </a:rPr>
              <a:t>(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ЧВП</a:t>
            </a:r>
            <a:r>
              <a:rPr lang="en-US" sz="2400" b="1">
                <a:solidFill>
                  <a:srgbClr val="000000"/>
                </a:solidFill>
                <a:cs typeface="Arial" charset="0"/>
              </a:rPr>
              <a:t>)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- </a:t>
            </a:r>
            <a:endParaRPr lang="en-US" sz="240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отражает производственный потенциал экономики и включает только чистые инвестиции и не включает стоимость потребленного капитала(амортизации)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6804025" y="3068638"/>
            <a:ext cx="2160588" cy="928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А</a:t>
            </a: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(амортизация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4786313" y="2786063"/>
            <a:ext cx="1357312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ВВП</a:t>
            </a:r>
          </a:p>
        </p:txBody>
      </p:sp>
      <p:sp>
        <p:nvSpPr>
          <p:cNvPr id="8" name="Минус 7"/>
          <p:cNvSpPr/>
          <p:nvPr/>
        </p:nvSpPr>
        <p:spPr>
          <a:xfrm>
            <a:off x="6011863" y="3141663"/>
            <a:ext cx="865187" cy="914400"/>
          </a:xfrm>
          <a:prstGeom prst="mathMinus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" name="Равно 8"/>
          <p:cNvSpPr/>
          <p:nvPr/>
        </p:nvSpPr>
        <p:spPr>
          <a:xfrm>
            <a:off x="3929063" y="3071813"/>
            <a:ext cx="785812" cy="842962"/>
          </a:xfrm>
          <a:prstGeom prst="mathEqual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841</Words>
  <Application>Microsoft Office PowerPoint</Application>
  <PresentationFormat>Экран (4:3)</PresentationFormat>
  <Paragraphs>181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Макроэкономические показатели и методы их измерения. Система национальных счетов.</vt:lpstr>
      <vt:lpstr>Цели урока  </vt:lpstr>
      <vt:lpstr>Измерители экономической деятельности</vt:lpstr>
      <vt:lpstr>Система национальных счетов </vt:lpstr>
      <vt:lpstr>Измерители экономической деятельности</vt:lpstr>
      <vt:lpstr>Измерители экономической деятельности</vt:lpstr>
      <vt:lpstr>Измерители экономической деятельности</vt:lpstr>
      <vt:lpstr>Чистый национальный продукт</vt:lpstr>
      <vt:lpstr>Чистый внутренний продукт</vt:lpstr>
      <vt:lpstr>Презентация PowerPoint</vt:lpstr>
      <vt:lpstr>Схема национальных счетов</vt:lpstr>
      <vt:lpstr>Личный доход  </vt:lpstr>
      <vt:lpstr>Располагаемый личный доход  </vt:lpstr>
      <vt:lpstr>Измерители экономической деятельности</vt:lpstr>
      <vt:lpstr>Повторение </vt:lpstr>
      <vt:lpstr>Повторение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52</cp:revision>
  <dcterms:created xsi:type="dcterms:W3CDTF">2012-08-03T03:02:39Z</dcterms:created>
  <dcterms:modified xsi:type="dcterms:W3CDTF">2020-05-12T13:06:57Z</dcterms:modified>
</cp:coreProperties>
</file>