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71" r:id="rId3"/>
    <p:sldId id="262" r:id="rId4"/>
    <p:sldId id="272" r:id="rId5"/>
    <p:sldId id="274" r:id="rId6"/>
    <p:sldId id="263" r:id="rId7"/>
    <p:sldId id="264" r:id="rId8"/>
    <p:sldId id="273" r:id="rId9"/>
    <p:sldId id="265" r:id="rId10"/>
    <p:sldId id="266" r:id="rId11"/>
    <p:sldId id="275" r:id="rId12"/>
    <p:sldId id="276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00BE8-8592-43FC-9B99-7D875BFD7E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49CC3-060C-42DE-9C3A-8A163A510071}">
      <dgm:prSet phldrT="[Текст]"/>
      <dgm:spPr/>
      <dgm:t>
        <a:bodyPr/>
        <a:lstStyle/>
        <a:p>
          <a:r>
            <a:rPr lang="ru-RU" b="1" dirty="0" smtClean="0"/>
            <a:t>Прогрессивная</a:t>
          </a:r>
          <a:endParaRPr lang="ru-RU" b="1" dirty="0"/>
        </a:p>
      </dgm:t>
    </dgm:pt>
    <dgm:pt modelId="{DECE4DD2-914D-467C-A3F9-32EFA5925743}" type="parTrans" cxnId="{A94CB4F4-9EED-46B3-A94D-2149A5E3141E}">
      <dgm:prSet/>
      <dgm:spPr/>
      <dgm:t>
        <a:bodyPr/>
        <a:lstStyle/>
        <a:p>
          <a:endParaRPr lang="ru-RU"/>
        </a:p>
      </dgm:t>
    </dgm:pt>
    <dgm:pt modelId="{17ECE2C9-E954-484C-88E8-C950F483E92B}" type="sibTrans" cxnId="{A94CB4F4-9EED-46B3-A94D-2149A5E3141E}">
      <dgm:prSet/>
      <dgm:spPr/>
      <dgm:t>
        <a:bodyPr/>
        <a:lstStyle/>
        <a:p>
          <a:endParaRPr lang="ru-RU"/>
        </a:p>
      </dgm:t>
    </dgm:pt>
    <dgm:pt modelId="{0D415F84-AFE4-43A2-B904-38DA457B1A49}">
      <dgm:prSet phldrT="[Текст]" phldr="1"/>
      <dgm:spPr/>
      <dgm:t>
        <a:bodyPr/>
        <a:lstStyle/>
        <a:p>
          <a:endParaRPr lang="ru-RU" dirty="0"/>
        </a:p>
      </dgm:t>
    </dgm:pt>
    <dgm:pt modelId="{249705D6-18CB-468F-898E-65E29C58B37D}" type="parTrans" cxnId="{53138F8A-09F3-4165-A01B-271C3F981C0F}">
      <dgm:prSet/>
      <dgm:spPr/>
      <dgm:t>
        <a:bodyPr/>
        <a:lstStyle/>
        <a:p>
          <a:endParaRPr lang="ru-RU"/>
        </a:p>
      </dgm:t>
    </dgm:pt>
    <dgm:pt modelId="{3F4A1F4C-2A97-4AAA-9E62-BBB709A856EA}" type="sibTrans" cxnId="{53138F8A-09F3-4165-A01B-271C3F981C0F}">
      <dgm:prSet/>
      <dgm:spPr/>
      <dgm:t>
        <a:bodyPr/>
        <a:lstStyle/>
        <a:p>
          <a:endParaRPr lang="ru-RU"/>
        </a:p>
      </dgm:t>
    </dgm:pt>
    <dgm:pt modelId="{6BF84AFB-C2E4-495F-9F50-5E257A3500DD}">
      <dgm:prSet phldrT="[Текст]"/>
      <dgm:spPr/>
      <dgm:t>
        <a:bodyPr/>
        <a:lstStyle/>
        <a:p>
          <a:r>
            <a:rPr lang="ru-RU" dirty="0" smtClean="0"/>
            <a:t>Регрессивная</a:t>
          </a:r>
          <a:endParaRPr lang="ru-RU" dirty="0"/>
        </a:p>
      </dgm:t>
    </dgm:pt>
    <dgm:pt modelId="{0EFD39B1-DC3B-4769-AA15-614B817E7D55}" type="parTrans" cxnId="{DF405789-2136-436C-952E-CB062F85C3E0}">
      <dgm:prSet/>
      <dgm:spPr/>
      <dgm:t>
        <a:bodyPr/>
        <a:lstStyle/>
        <a:p>
          <a:endParaRPr lang="ru-RU"/>
        </a:p>
      </dgm:t>
    </dgm:pt>
    <dgm:pt modelId="{C894E2DF-8DA5-48E7-9039-FB6CC7A1A501}" type="sibTrans" cxnId="{DF405789-2136-436C-952E-CB062F85C3E0}">
      <dgm:prSet/>
      <dgm:spPr/>
      <dgm:t>
        <a:bodyPr/>
        <a:lstStyle/>
        <a:p>
          <a:endParaRPr lang="ru-RU"/>
        </a:p>
      </dgm:t>
    </dgm:pt>
    <dgm:pt modelId="{3AF9F8E9-D8DC-4BDD-979A-28592D72B404}">
      <dgm:prSet phldrT="[Текст]" phldr="1"/>
      <dgm:spPr/>
      <dgm:t>
        <a:bodyPr/>
        <a:lstStyle/>
        <a:p>
          <a:endParaRPr lang="ru-RU"/>
        </a:p>
      </dgm:t>
    </dgm:pt>
    <dgm:pt modelId="{D0C28BB4-9C0E-490D-93D6-15380646188D}" type="parTrans" cxnId="{6B0D3657-6B20-4657-A47D-90C26B6F25FA}">
      <dgm:prSet/>
      <dgm:spPr/>
      <dgm:t>
        <a:bodyPr/>
        <a:lstStyle/>
        <a:p>
          <a:endParaRPr lang="ru-RU"/>
        </a:p>
      </dgm:t>
    </dgm:pt>
    <dgm:pt modelId="{36CB6CBC-9EAB-45F8-9EBE-A323E46A1B08}" type="sibTrans" cxnId="{6B0D3657-6B20-4657-A47D-90C26B6F25FA}">
      <dgm:prSet/>
      <dgm:spPr/>
      <dgm:t>
        <a:bodyPr/>
        <a:lstStyle/>
        <a:p>
          <a:endParaRPr lang="ru-RU"/>
        </a:p>
      </dgm:t>
    </dgm:pt>
    <dgm:pt modelId="{FE42C331-3CE9-49BC-BB81-CB966B031623}" type="pres">
      <dgm:prSet presAssocID="{D9C00BE8-8592-43FC-9B99-7D875BFD7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DFEFC2-A51F-477F-926E-AF341A650073}" type="pres">
      <dgm:prSet presAssocID="{CA949CC3-060C-42DE-9C3A-8A163A510071}" presName="parentText" presStyleLbl="node1" presStyleIdx="0" presStyleCnt="2" custLinFactNeighborX="-25490" custLinFactNeighborY="34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72825-52FB-4684-9770-17FAF9AB8C63}" type="pres">
      <dgm:prSet presAssocID="{CA949CC3-060C-42DE-9C3A-8A163A5100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FF2A-E866-4FCF-A1DB-E36C7263A00A}" type="pres">
      <dgm:prSet presAssocID="{6BF84AFB-C2E4-495F-9F50-5E257A3500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73327-C5CA-4888-B331-51A2875772BB}" type="pres">
      <dgm:prSet presAssocID="{6BF84AFB-C2E4-495F-9F50-5E257A3500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89EB4-9EF5-45E0-905B-C2B32644969B}" type="presOf" srcId="{3AF9F8E9-D8DC-4BDD-979A-28592D72B404}" destId="{3A173327-C5CA-4888-B331-51A2875772BB}" srcOrd="0" destOrd="0" presId="urn:microsoft.com/office/officeart/2005/8/layout/vList2"/>
    <dgm:cxn modelId="{6D82D2CE-1E4F-49A5-B11C-68BB934695B6}" type="presOf" srcId="{6BF84AFB-C2E4-495F-9F50-5E257A3500DD}" destId="{7928FF2A-E866-4FCF-A1DB-E36C7263A00A}" srcOrd="0" destOrd="0" presId="urn:microsoft.com/office/officeart/2005/8/layout/vList2"/>
    <dgm:cxn modelId="{A94CB4F4-9EED-46B3-A94D-2149A5E3141E}" srcId="{D9C00BE8-8592-43FC-9B99-7D875BFD7EB6}" destId="{CA949CC3-060C-42DE-9C3A-8A163A510071}" srcOrd="0" destOrd="0" parTransId="{DECE4DD2-914D-467C-A3F9-32EFA5925743}" sibTransId="{17ECE2C9-E954-484C-88E8-C950F483E92B}"/>
    <dgm:cxn modelId="{2DBF114E-27C0-4FF2-9C08-DDCF9E4B9DAE}" type="presOf" srcId="{0D415F84-AFE4-43A2-B904-38DA457B1A49}" destId="{DA272825-52FB-4684-9770-17FAF9AB8C63}" srcOrd="0" destOrd="0" presId="urn:microsoft.com/office/officeart/2005/8/layout/vList2"/>
    <dgm:cxn modelId="{057C8766-3AC0-4348-BFE8-D0C863847C45}" type="presOf" srcId="{D9C00BE8-8592-43FC-9B99-7D875BFD7EB6}" destId="{FE42C331-3CE9-49BC-BB81-CB966B031623}" srcOrd="0" destOrd="0" presId="urn:microsoft.com/office/officeart/2005/8/layout/vList2"/>
    <dgm:cxn modelId="{6B0D3657-6B20-4657-A47D-90C26B6F25FA}" srcId="{6BF84AFB-C2E4-495F-9F50-5E257A3500DD}" destId="{3AF9F8E9-D8DC-4BDD-979A-28592D72B404}" srcOrd="0" destOrd="0" parTransId="{D0C28BB4-9C0E-490D-93D6-15380646188D}" sibTransId="{36CB6CBC-9EAB-45F8-9EBE-A323E46A1B08}"/>
    <dgm:cxn modelId="{DF405789-2136-436C-952E-CB062F85C3E0}" srcId="{D9C00BE8-8592-43FC-9B99-7D875BFD7EB6}" destId="{6BF84AFB-C2E4-495F-9F50-5E257A3500DD}" srcOrd="1" destOrd="0" parTransId="{0EFD39B1-DC3B-4769-AA15-614B817E7D55}" sibTransId="{C894E2DF-8DA5-48E7-9039-FB6CC7A1A501}"/>
    <dgm:cxn modelId="{53138F8A-09F3-4165-A01B-271C3F981C0F}" srcId="{CA949CC3-060C-42DE-9C3A-8A163A510071}" destId="{0D415F84-AFE4-43A2-B904-38DA457B1A49}" srcOrd="0" destOrd="0" parTransId="{249705D6-18CB-468F-898E-65E29C58B37D}" sibTransId="{3F4A1F4C-2A97-4AAA-9E62-BBB709A856EA}"/>
    <dgm:cxn modelId="{E08DD1C4-E45C-4EE7-8C69-EFEA6F114484}" type="presOf" srcId="{CA949CC3-060C-42DE-9C3A-8A163A510071}" destId="{05DFEFC2-A51F-477F-926E-AF341A650073}" srcOrd="0" destOrd="0" presId="urn:microsoft.com/office/officeart/2005/8/layout/vList2"/>
    <dgm:cxn modelId="{909F4B2F-4D83-48FA-AF97-AD9584A99AA0}" type="presParOf" srcId="{FE42C331-3CE9-49BC-BB81-CB966B031623}" destId="{05DFEFC2-A51F-477F-926E-AF341A650073}" srcOrd="0" destOrd="0" presId="urn:microsoft.com/office/officeart/2005/8/layout/vList2"/>
    <dgm:cxn modelId="{9B1BF96E-178C-449A-B66B-2F6944B7BE91}" type="presParOf" srcId="{FE42C331-3CE9-49BC-BB81-CB966B031623}" destId="{DA272825-52FB-4684-9770-17FAF9AB8C63}" srcOrd="1" destOrd="0" presId="urn:microsoft.com/office/officeart/2005/8/layout/vList2"/>
    <dgm:cxn modelId="{6FD1ACD2-DABA-4FF5-89EF-42DD1838E3EE}" type="presParOf" srcId="{FE42C331-3CE9-49BC-BB81-CB966B031623}" destId="{7928FF2A-E866-4FCF-A1DB-E36C7263A00A}" srcOrd="2" destOrd="0" presId="urn:microsoft.com/office/officeart/2005/8/layout/vList2"/>
    <dgm:cxn modelId="{CF50C9A2-5AC5-43E4-8320-3615ECE9CE68}" type="presParOf" srcId="{FE42C331-3CE9-49BC-BB81-CB966B031623}" destId="{3A173327-C5CA-4888-B331-51A2875772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00BE8-8592-43FC-9B99-7D875BFD7E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49CC3-060C-42DE-9C3A-8A163A510071}">
      <dgm:prSet phldrT="[Текст]"/>
      <dgm:spPr/>
      <dgm:t>
        <a:bodyPr/>
        <a:lstStyle/>
        <a:p>
          <a:r>
            <a:rPr lang="ru-RU" b="1" dirty="0" smtClean="0"/>
            <a:t>Долговременная</a:t>
          </a:r>
          <a:endParaRPr lang="ru-RU" b="1" dirty="0"/>
        </a:p>
      </dgm:t>
    </dgm:pt>
    <dgm:pt modelId="{DECE4DD2-914D-467C-A3F9-32EFA5925743}" type="parTrans" cxnId="{A94CB4F4-9EED-46B3-A94D-2149A5E3141E}">
      <dgm:prSet/>
      <dgm:spPr/>
      <dgm:t>
        <a:bodyPr/>
        <a:lstStyle/>
        <a:p>
          <a:endParaRPr lang="ru-RU"/>
        </a:p>
      </dgm:t>
    </dgm:pt>
    <dgm:pt modelId="{17ECE2C9-E954-484C-88E8-C950F483E92B}" type="sibTrans" cxnId="{A94CB4F4-9EED-46B3-A94D-2149A5E3141E}">
      <dgm:prSet/>
      <dgm:spPr/>
      <dgm:t>
        <a:bodyPr/>
        <a:lstStyle/>
        <a:p>
          <a:endParaRPr lang="ru-RU"/>
        </a:p>
      </dgm:t>
    </dgm:pt>
    <dgm:pt modelId="{0D415F84-AFE4-43A2-B904-38DA457B1A49}">
      <dgm:prSet phldrT="[Текст]" phldr="1"/>
      <dgm:spPr/>
      <dgm:t>
        <a:bodyPr/>
        <a:lstStyle/>
        <a:p>
          <a:endParaRPr lang="ru-RU" dirty="0"/>
        </a:p>
      </dgm:t>
    </dgm:pt>
    <dgm:pt modelId="{249705D6-18CB-468F-898E-65E29C58B37D}" type="parTrans" cxnId="{53138F8A-09F3-4165-A01B-271C3F981C0F}">
      <dgm:prSet/>
      <dgm:spPr/>
      <dgm:t>
        <a:bodyPr/>
        <a:lstStyle/>
        <a:p>
          <a:endParaRPr lang="ru-RU"/>
        </a:p>
      </dgm:t>
    </dgm:pt>
    <dgm:pt modelId="{3F4A1F4C-2A97-4AAA-9E62-BBB709A856EA}" type="sibTrans" cxnId="{53138F8A-09F3-4165-A01B-271C3F981C0F}">
      <dgm:prSet/>
      <dgm:spPr/>
      <dgm:t>
        <a:bodyPr/>
        <a:lstStyle/>
        <a:p>
          <a:endParaRPr lang="ru-RU"/>
        </a:p>
      </dgm:t>
    </dgm:pt>
    <dgm:pt modelId="{6BF84AFB-C2E4-495F-9F50-5E257A3500DD}">
      <dgm:prSet phldrT="[Текст]"/>
      <dgm:spPr/>
      <dgm:t>
        <a:bodyPr/>
        <a:lstStyle/>
        <a:p>
          <a:r>
            <a:rPr lang="ru-RU" b="1" dirty="0" smtClean="0"/>
            <a:t>Кратковременная</a:t>
          </a:r>
          <a:endParaRPr lang="ru-RU" b="1" dirty="0"/>
        </a:p>
      </dgm:t>
    </dgm:pt>
    <dgm:pt modelId="{0EFD39B1-DC3B-4769-AA15-614B817E7D55}" type="parTrans" cxnId="{DF405789-2136-436C-952E-CB062F85C3E0}">
      <dgm:prSet/>
      <dgm:spPr/>
      <dgm:t>
        <a:bodyPr/>
        <a:lstStyle/>
        <a:p>
          <a:endParaRPr lang="ru-RU"/>
        </a:p>
      </dgm:t>
    </dgm:pt>
    <dgm:pt modelId="{C894E2DF-8DA5-48E7-9039-FB6CC7A1A501}" type="sibTrans" cxnId="{DF405789-2136-436C-952E-CB062F85C3E0}">
      <dgm:prSet/>
      <dgm:spPr/>
      <dgm:t>
        <a:bodyPr/>
        <a:lstStyle/>
        <a:p>
          <a:endParaRPr lang="ru-RU"/>
        </a:p>
      </dgm:t>
    </dgm:pt>
    <dgm:pt modelId="{3AF9F8E9-D8DC-4BDD-979A-28592D72B404}">
      <dgm:prSet phldrT="[Текст]" phldr="1"/>
      <dgm:spPr/>
      <dgm:t>
        <a:bodyPr/>
        <a:lstStyle/>
        <a:p>
          <a:endParaRPr lang="ru-RU" dirty="0"/>
        </a:p>
      </dgm:t>
    </dgm:pt>
    <dgm:pt modelId="{D0C28BB4-9C0E-490D-93D6-15380646188D}" type="parTrans" cxnId="{6B0D3657-6B20-4657-A47D-90C26B6F25FA}">
      <dgm:prSet/>
      <dgm:spPr/>
      <dgm:t>
        <a:bodyPr/>
        <a:lstStyle/>
        <a:p>
          <a:endParaRPr lang="ru-RU"/>
        </a:p>
      </dgm:t>
    </dgm:pt>
    <dgm:pt modelId="{36CB6CBC-9EAB-45F8-9EBE-A323E46A1B08}" type="sibTrans" cxnId="{6B0D3657-6B20-4657-A47D-90C26B6F25FA}">
      <dgm:prSet/>
      <dgm:spPr/>
      <dgm:t>
        <a:bodyPr/>
        <a:lstStyle/>
        <a:p>
          <a:endParaRPr lang="ru-RU"/>
        </a:p>
      </dgm:t>
    </dgm:pt>
    <dgm:pt modelId="{FE42C331-3CE9-49BC-BB81-CB966B031623}" type="pres">
      <dgm:prSet presAssocID="{D9C00BE8-8592-43FC-9B99-7D875BFD7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DFEFC2-A51F-477F-926E-AF341A650073}" type="pres">
      <dgm:prSet presAssocID="{CA949CC3-060C-42DE-9C3A-8A163A510071}" presName="parentText" presStyleLbl="node1" presStyleIdx="0" presStyleCnt="2" custLinFactNeighborX="-25490" custLinFactNeighborY="34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72825-52FB-4684-9770-17FAF9AB8C63}" type="pres">
      <dgm:prSet presAssocID="{CA949CC3-060C-42DE-9C3A-8A163A5100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FF2A-E866-4FCF-A1DB-E36C7263A00A}" type="pres">
      <dgm:prSet presAssocID="{6BF84AFB-C2E4-495F-9F50-5E257A3500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73327-C5CA-4888-B331-51A2875772BB}" type="pres">
      <dgm:prSet presAssocID="{6BF84AFB-C2E4-495F-9F50-5E257A3500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7868C-BA59-46A1-A15B-05453A0D3C1F}" type="presOf" srcId="{CA949CC3-060C-42DE-9C3A-8A163A510071}" destId="{05DFEFC2-A51F-477F-926E-AF341A650073}" srcOrd="0" destOrd="0" presId="urn:microsoft.com/office/officeart/2005/8/layout/vList2"/>
    <dgm:cxn modelId="{3A1BB22F-727E-4EF4-B459-F2D1D635295F}" type="presOf" srcId="{D9C00BE8-8592-43FC-9B99-7D875BFD7EB6}" destId="{FE42C331-3CE9-49BC-BB81-CB966B031623}" srcOrd="0" destOrd="0" presId="urn:microsoft.com/office/officeart/2005/8/layout/vList2"/>
    <dgm:cxn modelId="{3B8E5B55-3A8B-4571-A3A5-2C288ACD8F03}" type="presOf" srcId="{3AF9F8E9-D8DC-4BDD-979A-28592D72B404}" destId="{3A173327-C5CA-4888-B331-51A2875772BB}" srcOrd="0" destOrd="0" presId="urn:microsoft.com/office/officeart/2005/8/layout/vList2"/>
    <dgm:cxn modelId="{A94CB4F4-9EED-46B3-A94D-2149A5E3141E}" srcId="{D9C00BE8-8592-43FC-9B99-7D875BFD7EB6}" destId="{CA949CC3-060C-42DE-9C3A-8A163A510071}" srcOrd="0" destOrd="0" parTransId="{DECE4DD2-914D-467C-A3F9-32EFA5925743}" sibTransId="{17ECE2C9-E954-484C-88E8-C950F483E92B}"/>
    <dgm:cxn modelId="{829292B2-17FA-4EEC-925A-ECB6FC9393D0}" type="presOf" srcId="{6BF84AFB-C2E4-495F-9F50-5E257A3500DD}" destId="{7928FF2A-E866-4FCF-A1DB-E36C7263A00A}" srcOrd="0" destOrd="0" presId="urn:microsoft.com/office/officeart/2005/8/layout/vList2"/>
    <dgm:cxn modelId="{6B0D3657-6B20-4657-A47D-90C26B6F25FA}" srcId="{6BF84AFB-C2E4-495F-9F50-5E257A3500DD}" destId="{3AF9F8E9-D8DC-4BDD-979A-28592D72B404}" srcOrd="0" destOrd="0" parTransId="{D0C28BB4-9C0E-490D-93D6-15380646188D}" sibTransId="{36CB6CBC-9EAB-45F8-9EBE-A323E46A1B08}"/>
    <dgm:cxn modelId="{DF405789-2136-436C-952E-CB062F85C3E0}" srcId="{D9C00BE8-8592-43FC-9B99-7D875BFD7EB6}" destId="{6BF84AFB-C2E4-495F-9F50-5E257A3500DD}" srcOrd="1" destOrd="0" parTransId="{0EFD39B1-DC3B-4769-AA15-614B817E7D55}" sibTransId="{C894E2DF-8DA5-48E7-9039-FB6CC7A1A501}"/>
    <dgm:cxn modelId="{53138F8A-09F3-4165-A01B-271C3F981C0F}" srcId="{CA949CC3-060C-42DE-9C3A-8A163A510071}" destId="{0D415F84-AFE4-43A2-B904-38DA457B1A49}" srcOrd="0" destOrd="0" parTransId="{249705D6-18CB-468F-898E-65E29C58B37D}" sibTransId="{3F4A1F4C-2A97-4AAA-9E62-BBB709A856EA}"/>
    <dgm:cxn modelId="{0FF2A21B-74B7-433B-A6B0-4C5F625567E2}" type="presOf" srcId="{0D415F84-AFE4-43A2-B904-38DA457B1A49}" destId="{DA272825-52FB-4684-9770-17FAF9AB8C63}" srcOrd="0" destOrd="0" presId="urn:microsoft.com/office/officeart/2005/8/layout/vList2"/>
    <dgm:cxn modelId="{FF3B2FB2-5792-4874-9799-ABBEF8F6FC32}" type="presParOf" srcId="{FE42C331-3CE9-49BC-BB81-CB966B031623}" destId="{05DFEFC2-A51F-477F-926E-AF341A650073}" srcOrd="0" destOrd="0" presId="urn:microsoft.com/office/officeart/2005/8/layout/vList2"/>
    <dgm:cxn modelId="{1284E7C5-FDA1-4A43-9972-0A468971DD1C}" type="presParOf" srcId="{FE42C331-3CE9-49BC-BB81-CB966B031623}" destId="{DA272825-52FB-4684-9770-17FAF9AB8C63}" srcOrd="1" destOrd="0" presId="urn:microsoft.com/office/officeart/2005/8/layout/vList2"/>
    <dgm:cxn modelId="{FD0F1FEB-E0A0-4253-9643-87A6238E8136}" type="presParOf" srcId="{FE42C331-3CE9-49BC-BB81-CB966B031623}" destId="{7928FF2A-E866-4FCF-A1DB-E36C7263A00A}" srcOrd="2" destOrd="0" presId="urn:microsoft.com/office/officeart/2005/8/layout/vList2"/>
    <dgm:cxn modelId="{F011A2C6-6F42-475F-92A8-D0BA9CC36291}" type="presParOf" srcId="{FE42C331-3CE9-49BC-BB81-CB966B031623}" destId="{3A173327-C5CA-4888-B331-51A2875772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EFC2-A51F-477F-926E-AF341A650073}">
      <dsp:nvSpPr>
        <dsp:cNvPr id="0" name=""/>
        <dsp:cNvSpPr/>
      </dsp:nvSpPr>
      <dsp:spPr>
        <a:xfrm>
          <a:off x="0" y="184481"/>
          <a:ext cx="3886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Прогрессивная</a:t>
          </a:r>
          <a:endParaRPr lang="ru-RU" sz="3200" b="1" kern="1200" dirty="0"/>
        </a:p>
      </dsp:txBody>
      <dsp:txXfrm>
        <a:off x="36553" y="221034"/>
        <a:ext cx="3813094" cy="675694"/>
      </dsp:txXfrm>
    </dsp:sp>
    <dsp:sp modelId="{DA272825-52FB-4684-9770-17FAF9AB8C63}">
      <dsp:nvSpPr>
        <dsp:cNvPr id="0" name=""/>
        <dsp:cNvSpPr/>
      </dsp:nvSpPr>
      <dsp:spPr>
        <a:xfrm>
          <a:off x="0" y="752779"/>
          <a:ext cx="3886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 dirty="0"/>
        </a:p>
      </dsp:txBody>
      <dsp:txXfrm>
        <a:off x="0" y="752779"/>
        <a:ext cx="3886200" cy="529920"/>
      </dsp:txXfrm>
    </dsp:sp>
    <dsp:sp modelId="{7928FF2A-E866-4FCF-A1DB-E36C7263A00A}">
      <dsp:nvSpPr>
        <dsp:cNvPr id="0" name=""/>
        <dsp:cNvSpPr/>
      </dsp:nvSpPr>
      <dsp:spPr>
        <a:xfrm>
          <a:off x="0" y="1282699"/>
          <a:ext cx="3886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Регрессивная</a:t>
          </a:r>
          <a:endParaRPr lang="ru-RU" sz="3200" kern="1200" dirty="0"/>
        </a:p>
      </dsp:txBody>
      <dsp:txXfrm>
        <a:off x="36553" y="1319252"/>
        <a:ext cx="3813094" cy="675694"/>
      </dsp:txXfrm>
    </dsp:sp>
    <dsp:sp modelId="{3A173327-C5CA-4888-B331-51A2875772BB}">
      <dsp:nvSpPr>
        <dsp:cNvPr id="0" name=""/>
        <dsp:cNvSpPr/>
      </dsp:nvSpPr>
      <dsp:spPr>
        <a:xfrm>
          <a:off x="0" y="2031500"/>
          <a:ext cx="3886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/>
        </a:p>
      </dsp:txBody>
      <dsp:txXfrm>
        <a:off x="0" y="2031500"/>
        <a:ext cx="3886200" cy="52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EFC2-A51F-477F-926E-AF341A650073}">
      <dsp:nvSpPr>
        <dsp:cNvPr id="0" name=""/>
        <dsp:cNvSpPr/>
      </dsp:nvSpPr>
      <dsp:spPr>
        <a:xfrm>
          <a:off x="0" y="184481"/>
          <a:ext cx="3886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Долговременная</a:t>
          </a:r>
          <a:endParaRPr lang="ru-RU" sz="3200" b="1" kern="1200" dirty="0"/>
        </a:p>
      </dsp:txBody>
      <dsp:txXfrm>
        <a:off x="36553" y="221034"/>
        <a:ext cx="3813094" cy="675694"/>
      </dsp:txXfrm>
    </dsp:sp>
    <dsp:sp modelId="{DA272825-52FB-4684-9770-17FAF9AB8C63}">
      <dsp:nvSpPr>
        <dsp:cNvPr id="0" name=""/>
        <dsp:cNvSpPr/>
      </dsp:nvSpPr>
      <dsp:spPr>
        <a:xfrm>
          <a:off x="0" y="752779"/>
          <a:ext cx="3886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 dirty="0"/>
        </a:p>
      </dsp:txBody>
      <dsp:txXfrm>
        <a:off x="0" y="752779"/>
        <a:ext cx="3886200" cy="529920"/>
      </dsp:txXfrm>
    </dsp:sp>
    <dsp:sp modelId="{7928FF2A-E866-4FCF-A1DB-E36C7263A00A}">
      <dsp:nvSpPr>
        <dsp:cNvPr id="0" name=""/>
        <dsp:cNvSpPr/>
      </dsp:nvSpPr>
      <dsp:spPr>
        <a:xfrm>
          <a:off x="0" y="1282699"/>
          <a:ext cx="3886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Кратковременная</a:t>
          </a:r>
          <a:endParaRPr lang="ru-RU" sz="3200" b="1" kern="1200" dirty="0"/>
        </a:p>
      </dsp:txBody>
      <dsp:txXfrm>
        <a:off x="36553" y="1319252"/>
        <a:ext cx="3813094" cy="675694"/>
      </dsp:txXfrm>
    </dsp:sp>
    <dsp:sp modelId="{3A173327-C5CA-4888-B331-51A2875772BB}">
      <dsp:nvSpPr>
        <dsp:cNvPr id="0" name=""/>
        <dsp:cNvSpPr/>
      </dsp:nvSpPr>
      <dsp:spPr>
        <a:xfrm>
          <a:off x="0" y="2031500"/>
          <a:ext cx="3886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 dirty="0"/>
        </a:p>
      </dsp:txBody>
      <dsp:txXfrm>
        <a:off x="0" y="2031500"/>
        <a:ext cx="3886200" cy="52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C6B9DA-2B98-4903-89FA-2A119658CB75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FF2CFE-ABD2-4C61-B268-DCE1FDFB7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2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9762DA-D98D-418C-B36E-B4246BFED99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43CD-B8E2-4FE0-97DD-5D45110C752D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82AA-45E4-44D5-BC01-55205EDA6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B15D-44DB-456C-9D29-99EFE94740A1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CC34-714A-4BF4-A2C8-422B1C06A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99D3-35FE-4FCE-A5E3-80769F40EE06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9F9D-1D64-4709-A9EF-645F2FDF8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BE61-0844-4354-B9C4-609CAB48F586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E927-5E99-4FFD-B354-4C7C41B6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185C-5437-4B0F-A69E-0D3A82481445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E292-281D-48D1-B3E3-97672D12F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6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85DD-B922-468C-B41C-7DD9871BC004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0617-AB47-4281-A64C-FAB883E09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91F0-3D1E-4CE4-930A-96A031261078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43570-7C1F-4480-B992-76C5F3059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C1F0-017C-46AE-9B2A-8A5F9A828991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8D1D-77F9-4EF3-8936-EAA79436C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3BB5-D336-4915-B913-D6AC84D73C77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A5DC-370F-43C7-AEE1-75E47B1B3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F334-2C5C-4AE2-8067-D279E148B1A6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D467-0CF9-415F-ACCB-86E69E541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3D0F-9A05-4813-839E-37EBF4A41579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1F5E-4D55-4494-963F-F775A4BD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116AF-1CED-42C4-B58F-F5A89BC673C3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B47D3-21D1-43AB-B3DA-B2AA2BFBC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7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5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-11.ru/Novosti/zdorovy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-11.ru/Novosti/zdorovye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8077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Многовариантность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общественного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Противоречивость прогресса</a:t>
            </a:r>
          </a:p>
        </p:txBody>
      </p:sp>
      <p:pic>
        <p:nvPicPr>
          <p:cNvPr id="14340" name="Picture 4" descr="j030052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95400"/>
            <a:ext cx="2570264" cy="22098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2743200" y="762000"/>
            <a:ext cx="3429000" cy="2971800"/>
          </a:xfrm>
          <a:prstGeom prst="rightArrow">
            <a:avLst>
              <a:gd name="adj1" fmla="val 50000"/>
              <a:gd name="adj2" fmla="val 26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Повлекло за собой болезни: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819400" y="1143000"/>
            <a:ext cx="3276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Использование компьютерной техники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ухудшение зрения,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психические отклонения и др.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1"/>
              </a:solidFill>
            </a:endParaRPr>
          </a:p>
        </p:txBody>
      </p:sp>
      <p:pic>
        <p:nvPicPr>
          <p:cNvPr id="14343" name="Picture 7" descr="PICT3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86200"/>
            <a:ext cx="46482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304800" y="4191000"/>
            <a:ext cx="3733800" cy="2438400"/>
          </a:xfrm>
          <a:prstGeom prst="rightArrow">
            <a:avLst>
              <a:gd name="adj1" fmla="val 50000"/>
              <a:gd name="adj2" fmla="val 382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Рост крупных городов привел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к увеличению нагрузки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 на человеческий организм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(стрессы, сердеч. заболевания)</a:t>
            </a:r>
          </a:p>
        </p:txBody>
      </p:sp>
      <p:pic>
        <p:nvPicPr>
          <p:cNvPr id="8" name="Рисунок 7" descr="economist2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219200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research1000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108200"/>
            <a:ext cx="8631238" cy="4592638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79425" y="1198563"/>
            <a:ext cx="815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tx1"/>
                </a:solidFill>
                <a:latin typeface="Arial" charset="0"/>
              </a:rPr>
              <a:t>Динамика средней продолжительности жизни </a:t>
            </a:r>
            <a:endParaRPr lang="ru-RU" altLang="ru-RU" sz="2400" b="1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tx1"/>
                </a:solidFill>
                <a:latin typeface="Arial" charset="0"/>
              </a:rPr>
              <a:t>в России и странах Евросоюза</a:t>
            </a:r>
            <a:r>
              <a:rPr lang="en-US" altLang="ru-RU" sz="24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102408" name="Picture 8" descr="Картинка 9 из 140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6997700" y="2092325"/>
            <a:ext cx="16049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52400" y="1524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chemeClr val="tx1"/>
                </a:solidFill>
                <a:latin typeface="Arial" charset="0"/>
              </a:rPr>
              <a:t>С повышением уровня экономического развития возрастает продолжительность 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228600" y="228600"/>
            <a:ext cx="8686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tx1"/>
                </a:solidFill>
                <a:latin typeface="Arial" charset="0"/>
              </a:rPr>
              <a:t>Динамика коэффициента рождаемости </a:t>
            </a:r>
            <a:r>
              <a:rPr lang="ru-RU" altLang="ru-RU" sz="2400" b="1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tx1"/>
                </a:solidFill>
                <a:latin typeface="Arial" charset="0"/>
              </a:rPr>
              <a:t>в России и странах Евросоюза</a:t>
            </a:r>
            <a:r>
              <a:rPr lang="en-US" altLang="ru-RU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103433" name="Picture 9" descr="research1000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839200" cy="559435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Picture 10" descr="Картинка 9 из 140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7010400" y="4038600"/>
            <a:ext cx="1765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динамика параметров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человеческого благосостояния: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CC3300"/>
                </a:solidFill>
              </a:rPr>
              <a:t>Большее богатство</a:t>
            </a:r>
            <a:r>
              <a:rPr lang="ru-RU" altLang="ru-RU" sz="2400" b="1" smtClean="0"/>
              <a:t> благодаря множеству механизмов способствует </a:t>
            </a:r>
            <a:r>
              <a:rPr lang="ru-RU" altLang="ru-RU" sz="2400" b="1" smtClean="0">
                <a:solidFill>
                  <a:srgbClr val="CC3300"/>
                </a:solidFill>
              </a:rPr>
              <a:t>лучшему образованию</a:t>
            </a:r>
            <a:r>
              <a:rPr lang="ru-RU" altLang="ru-RU" sz="2400" b="1" smtClean="0"/>
              <a:t>, увеличению запасов продовольствия и большей доступности питьевой воды, что в свою очередь ведет </a:t>
            </a:r>
            <a:r>
              <a:rPr lang="ru-RU" altLang="ru-RU" sz="2400" b="1" smtClean="0">
                <a:solidFill>
                  <a:srgbClr val="CC3300"/>
                </a:solidFill>
              </a:rPr>
              <a:t>к улучшению здоровья 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Более здоровые люди более энергичны, реже отсутствуют на работе, а, следовательно, более продуктивны, за какой бы вид экономической деятельности они ни взялись.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Так </a:t>
            </a:r>
            <a:r>
              <a:rPr lang="ru-RU" altLang="ru-RU" sz="2400" b="1" smtClean="0">
                <a:solidFill>
                  <a:srgbClr val="CC3300"/>
                </a:solidFill>
              </a:rPr>
              <a:t>улучшение здоровья ведет к росту человеческого капитала,</a:t>
            </a:r>
            <a:r>
              <a:rPr lang="ru-RU" altLang="ru-RU" sz="2400" b="1" smtClean="0"/>
              <a:t> что способствует созданию и распространению технологий, еще больше развивающих здравоохранение и ускоряющих экономический рост.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solidFill>
                  <a:srgbClr val="CC3300"/>
                </a:solidFill>
              </a:rPr>
              <a:t>По всей видимости, причины и следствия роста богатства и здоровья взаимно усиливают друг друга, складываясь во взаимосвязанные циклы.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1. Различные взгляды на направленность общественного развития.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6248400" cy="53340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Платон, Аристотель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– движение по определенным ступеням в рамках замкнутого цикла, т.е. теория исторического круговорота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Религиозные течения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– преобладание регресса во многих сферах общества  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Французские просветители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— непрерывное обновление, совершенствование всех сторон жизни общества. 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Современные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исследователи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– положительные изменения в одних сферах общества могут сочетаться с застоем и регрессом в других, т.е.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вывод о противоречивости прогресса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eaLnBrk="1" hangingPunct="1">
              <a:lnSpc>
                <a:spcPct val="70000"/>
              </a:lnSpc>
            </a:pPr>
            <a:endParaRPr lang="ru-RU" altLang="ru-RU" sz="2400" smtClean="0"/>
          </a:p>
        </p:txBody>
      </p:sp>
      <p:pic>
        <p:nvPicPr>
          <p:cNvPr id="1026" name="Picture 2" descr="C:\Users\Людмила\Pictures\Мои рисунки\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965" y="5175765"/>
            <a:ext cx="1475268" cy="1180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172200" y="1143000"/>
            <a:ext cx="29718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cs typeface="Arial" charset="0"/>
              </a:rPr>
              <a:t>Человечество в целом никогда не регрессировало, но его движение вперед могло задерживаться и даже на время останавливаться</a:t>
            </a:r>
            <a:r>
              <a:rPr lang="ru-RU" sz="20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000" b="1" i="1">
                <a:solidFill>
                  <a:srgbClr val="C00000"/>
                </a:solidFill>
                <a:cs typeface="Arial" charset="0"/>
              </a:rPr>
              <a:t>стагнация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(застой).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Прогресс </a:t>
            </a:r>
            <a:r>
              <a:rPr lang="ru-RU" sz="4000" dirty="0">
                <a:solidFill>
                  <a:srgbClr val="C00000"/>
                </a:solidFill>
              </a:rPr>
              <a:t>и регресс</a:t>
            </a:r>
          </a:p>
        </p:txBody>
      </p:sp>
      <p:sp>
        <p:nvSpPr>
          <p:cNvPr id="12291" name="Oval 9"/>
          <p:cNvSpPr>
            <a:spLocks noChangeArrowheads="1"/>
          </p:cNvSpPr>
          <p:nvPr/>
        </p:nvSpPr>
        <p:spPr bwMode="auto">
          <a:xfrm>
            <a:off x="0" y="4724400"/>
            <a:ext cx="44196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Прогресс </a:t>
            </a:r>
            <a:r>
              <a:rPr lang="ru-RU" altLang="ru-RU" sz="1800">
                <a:solidFill>
                  <a:schemeClr val="tx1"/>
                </a:solidFill>
              </a:rPr>
              <a:t>–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</a:t>
            </a:r>
            <a:r>
              <a:rPr lang="ru-RU" altLang="ru-RU" sz="1800" b="1">
                <a:solidFill>
                  <a:schemeClr val="tx1"/>
                </a:solidFill>
              </a:rPr>
              <a:t>направление развития, которое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характеризуется переходом от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низшего к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высшему.</a:t>
            </a:r>
          </a:p>
        </p:txBody>
      </p:sp>
      <p:pic>
        <p:nvPicPr>
          <p:cNvPr id="8202" name="Picture 10" descr="Наводн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43434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3" name="Oval 11"/>
          <p:cNvSpPr>
            <a:spLocks noChangeArrowheads="1"/>
          </p:cNvSpPr>
          <p:nvPr/>
        </p:nvSpPr>
        <p:spPr bwMode="auto">
          <a:xfrm>
            <a:off x="5257800" y="2133600"/>
            <a:ext cx="3886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Регресс</a:t>
            </a:r>
            <a:r>
              <a:rPr lang="ru-RU" altLang="ru-RU" sz="1800">
                <a:solidFill>
                  <a:schemeClr val="tx1"/>
                </a:solidFill>
              </a:rPr>
              <a:t> – </a:t>
            </a:r>
            <a:r>
              <a:rPr lang="ru-RU" altLang="ru-RU" sz="1800" b="1">
                <a:solidFill>
                  <a:schemeClr val="tx1"/>
                </a:solidFill>
              </a:rPr>
              <a:t>процесс упадка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381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91200"/>
            <a:ext cx="8610600" cy="882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Различают две формы социального прогресса: </a:t>
            </a:r>
            <a:r>
              <a:rPr lang="ru-RU" b="1" dirty="0" smtClean="0">
                <a:solidFill>
                  <a:srgbClr val="C00000"/>
                </a:solidFill>
              </a:rPr>
              <a:t>революция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реформа.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4572000" cy="9334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Реформа (от фр. </a:t>
            </a:r>
            <a:r>
              <a:rPr lang="ru-RU" b="1" dirty="0" err="1" smtClean="0"/>
              <a:t>reforme</a:t>
            </a:r>
            <a:r>
              <a:rPr lang="ru-RU" b="1" dirty="0" smtClean="0"/>
              <a:t>, лат. </a:t>
            </a:r>
            <a:r>
              <a:rPr lang="ru-RU" b="1" dirty="0" err="1" smtClean="0"/>
              <a:t>reformare</a:t>
            </a:r>
            <a:r>
              <a:rPr lang="ru-RU" b="1" dirty="0" smtClean="0"/>
              <a:t> — преобразовывать) </a:t>
            </a:r>
            <a:endParaRPr lang="ru-RU" dirty="0"/>
          </a:p>
        </p:txBody>
      </p:sp>
      <p:sp>
        <p:nvSpPr>
          <p:cNvPr id="13316" name="Содержимое 2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39417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– степень усовершенствования в какой-либо сфере общественной жизни, через ряд постепенных преобразований, не затрагивающих фундаментальные основы (системы, явления, структуры)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8" name="Picture 6" descr="nationalization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152400"/>
            <a:ext cx="2590800" cy="36012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" name="Схема 9"/>
          <p:cNvGraphicFramePr/>
          <p:nvPr/>
        </p:nvGraphicFramePr>
        <p:xfrm>
          <a:off x="4572000" y="3124200"/>
          <a:ext cx="3886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1905000" y="4038600"/>
            <a:ext cx="2667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828800" y="4953000"/>
            <a:ext cx="2743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0" y="51054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реформа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Различают две формы социального прогресса: </a:t>
            </a:r>
            <a:r>
              <a:rPr lang="ru-RU" b="1" dirty="0" smtClean="0">
                <a:solidFill>
                  <a:srgbClr val="C00000"/>
                </a:solidFill>
              </a:rPr>
              <a:t>революция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реформа.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4800" y="0"/>
            <a:ext cx="6324600" cy="9334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Революция</a:t>
            </a:r>
            <a:r>
              <a:rPr lang="ru-RU" b="1" dirty="0" smtClean="0"/>
              <a:t> (от лат. </a:t>
            </a:r>
            <a:r>
              <a:rPr lang="ru-RU" b="1" dirty="0" err="1" smtClean="0"/>
              <a:t>revolutio</a:t>
            </a:r>
            <a:r>
              <a:rPr lang="ru-RU" b="1" dirty="0" smtClean="0"/>
              <a:t> — поворот, переворот)</a:t>
            </a:r>
            <a:endParaRPr lang="ru-RU" dirty="0"/>
          </a:p>
        </p:txBody>
      </p:sp>
      <p:sp>
        <p:nvSpPr>
          <p:cNvPr id="14340" name="Содержимое 2"/>
          <p:cNvSpPr>
            <a:spLocks noGrp="1"/>
          </p:cNvSpPr>
          <p:nvPr>
            <p:ph sz="quarter" idx="2"/>
          </p:nvPr>
        </p:nvSpPr>
        <p:spPr>
          <a:xfrm>
            <a:off x="304800" y="685800"/>
            <a:ext cx="6019800" cy="3941763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– коренное</a:t>
            </a:r>
            <a:r>
              <a:rPr lang="ru-RU" altLang="ru-RU" sz="3200" smtClean="0"/>
              <a:t>, </a:t>
            </a:r>
            <a:r>
              <a:rPr lang="ru-RU" altLang="ru-RU" sz="3200" b="1" smtClean="0"/>
              <a:t>качественное изменение всех или большинства сторон общественной жизни, затрагивающее основы существующего социального строя</a:t>
            </a:r>
            <a:endParaRPr lang="ru-RU" altLang="ru-RU" sz="3200" smtClean="0"/>
          </a:p>
          <a:p>
            <a:pPr eaLnBrk="1" hangingPunct="1"/>
            <a:endParaRPr lang="ru-RU" altLang="ru-RU" sz="320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956175" y="3432175"/>
          <a:ext cx="3886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2133600" y="3733800"/>
            <a:ext cx="2514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86000" y="49530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28600" y="46482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революция</a:t>
            </a:r>
          </a:p>
        </p:txBody>
      </p:sp>
      <p:pic>
        <p:nvPicPr>
          <p:cNvPr id="13" name="Picture 6" descr="5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520942" y="304800"/>
            <a:ext cx="2470658" cy="313402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/>
              <a:t>Критерии общественного прогресса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495800" cy="47244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Развитие материального производства.</a:t>
            </a:r>
          </a:p>
          <a:p>
            <a:pPr eaLnBrk="1" hangingPunct="1"/>
            <a:r>
              <a:rPr lang="ru-RU" altLang="ru-RU" sz="2400" smtClean="0"/>
              <a:t>Развитие производительных сил</a:t>
            </a:r>
          </a:p>
          <a:p>
            <a:pPr eaLnBrk="1" hangingPunct="1"/>
            <a:r>
              <a:rPr lang="ru-RU" altLang="ru-RU" sz="2400" smtClean="0"/>
              <a:t>Развитие разума, нравственный критерий (</a:t>
            </a:r>
            <a:r>
              <a:rPr lang="ru-RU" altLang="ru-RU" sz="2400" b="1" smtClean="0"/>
              <a:t>Сен-Симон</a:t>
            </a:r>
            <a:r>
              <a:rPr lang="ru-RU" altLang="ru-RU" sz="2400" smtClean="0"/>
              <a:t> , фран. философ)</a:t>
            </a:r>
          </a:p>
          <a:p>
            <a:pPr eaLnBrk="1" hangingPunct="1"/>
            <a:r>
              <a:rPr lang="ru-RU" altLang="ru-RU" sz="2400" smtClean="0"/>
              <a:t>Прогресс в области морали, науки и техники.</a:t>
            </a:r>
          </a:p>
          <a:p>
            <a:pPr eaLnBrk="1" hangingPunct="1"/>
            <a:r>
              <a:rPr lang="ru-RU" altLang="ru-RU" sz="2400" smtClean="0"/>
              <a:t>Сознание свободы.</a:t>
            </a:r>
          </a:p>
          <a:p>
            <a:pPr eaLnBrk="1" hangingPunct="1"/>
            <a:r>
              <a:rPr lang="ru-RU" altLang="ru-RU" sz="2400" b="1" u="sng" smtClean="0">
                <a:solidFill>
                  <a:srgbClr val="C00000"/>
                </a:solidFill>
              </a:rPr>
              <a:t>Уровень гуманизации общества*</a:t>
            </a:r>
          </a:p>
        </p:txBody>
      </p:sp>
      <p:pic>
        <p:nvPicPr>
          <p:cNvPr id="9220" name="Picture 4" descr="DSC05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6576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81000" y="914400"/>
            <a:ext cx="434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Arial" charset="0"/>
              </a:rPr>
              <a:t>Традиционные критерии:</a:t>
            </a:r>
          </a:p>
          <a:p>
            <a:pPr algn="ctr">
              <a:defRPr/>
            </a:pPr>
            <a:endParaRPr lang="ru-RU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810000"/>
            <a:ext cx="367982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u="sng" dirty="0">
                <a:solidFill>
                  <a:srgbClr val="C00000"/>
                </a:solidFill>
              </a:rPr>
              <a:t>Уровень </a:t>
            </a:r>
            <a:r>
              <a:rPr lang="ru-RU" sz="3000" b="1" u="sng" dirty="0" err="1">
                <a:solidFill>
                  <a:srgbClr val="C00000"/>
                </a:solidFill>
              </a:rPr>
              <a:t>гуманизации</a:t>
            </a:r>
            <a:r>
              <a:rPr lang="ru-RU" sz="3000" b="1" u="sng" dirty="0">
                <a:solidFill>
                  <a:srgbClr val="C00000"/>
                </a:solidFill>
              </a:rPr>
              <a:t> общества*</a:t>
            </a:r>
            <a:br>
              <a:rPr lang="ru-RU" sz="3000" b="1" u="sng" dirty="0">
                <a:solidFill>
                  <a:srgbClr val="C00000"/>
                </a:solidFill>
              </a:rPr>
            </a:br>
            <a:endParaRPr lang="ru-RU" sz="3000" b="1" u="sng" dirty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solidFill>
                  <a:srgbClr val="CC3300"/>
                </a:solidFill>
              </a:rPr>
              <a:t>положение в обществе личности:</a:t>
            </a:r>
            <a:r>
              <a:rPr lang="ru-RU" altLang="ru-RU" sz="2400" b="1" i="1" smtClean="0"/>
              <a:t> степень ее экономического, политического и социального освобождения; уровень удовлетворения ее материальных и духовных потребностей; состояние ее психофизического и социального здоровья.</a:t>
            </a:r>
            <a:r>
              <a:rPr lang="ru-RU" alt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CC3300"/>
                </a:solidFill>
              </a:rPr>
              <a:t>средняя продолжительность жизни</a:t>
            </a:r>
            <a:r>
              <a:rPr lang="ru-RU" altLang="ru-RU" sz="2400" smtClean="0">
                <a:solidFill>
                  <a:srgbClr val="CC3300"/>
                </a:solidFill>
              </a:rPr>
              <a:t>. </a:t>
            </a:r>
          </a:p>
        </p:txBody>
      </p:sp>
      <p:pic>
        <p:nvPicPr>
          <p:cNvPr id="7" name="Содержимое 6" descr="roditeli_i_rebenok-220x1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4062" y="1676400"/>
            <a:ext cx="4212980" cy="27384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648200" y="5105400"/>
            <a:ext cx="4267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ru-RU" altLang="ru-RU" sz="1800" b="1">
                <a:solidFill>
                  <a:schemeClr val="tx1"/>
                </a:solidFill>
              </a:rPr>
              <a:t>как сказал один из известных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 поэтов, 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«все прогрессы реакционны, 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если рушится человек».</a:t>
            </a:r>
            <a:r>
              <a:rPr lang="ru-RU" altLang="ru-RU" sz="1800" b="1">
                <a:solidFill>
                  <a:schemeClr val="tx1"/>
                </a:solidFill>
              </a:rPr>
              <a:t> 	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748212" cy="50085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b="1" dirty="0" smtClean="0"/>
              <a:t>- средняя продолжительность жизни человека,</a:t>
            </a:r>
            <a:br>
              <a:rPr lang="ru-RU" sz="2600" b="1" dirty="0" smtClean="0"/>
            </a:br>
            <a:r>
              <a:rPr lang="ru-RU" sz="2600" b="1" dirty="0" smtClean="0"/>
              <a:t>- детская и материнская смертность, состояние здоровья,</a:t>
            </a:r>
            <a:br>
              <a:rPr lang="ru-RU" sz="2600" b="1" dirty="0" smtClean="0"/>
            </a:br>
            <a:r>
              <a:rPr lang="ru-RU" sz="2600" b="1" dirty="0" smtClean="0"/>
              <a:t>- уровень образования,</a:t>
            </a:r>
            <a:br>
              <a:rPr lang="ru-RU" sz="2600" b="1" dirty="0" smtClean="0"/>
            </a:br>
            <a:r>
              <a:rPr lang="ru-RU" sz="2600" b="1" dirty="0" smtClean="0"/>
              <a:t>- развитие различных сфер культуры,</a:t>
            </a:r>
            <a:br>
              <a:rPr lang="ru-RU" sz="2600" b="1" dirty="0" smtClean="0"/>
            </a:br>
            <a:r>
              <a:rPr lang="ru-RU" sz="2600" b="1" dirty="0" smtClean="0"/>
              <a:t>- чувство удовлетворенности жизнью,</a:t>
            </a:r>
            <a:br>
              <a:rPr lang="ru-RU" sz="2600" b="1" dirty="0" smtClean="0"/>
            </a:br>
            <a:r>
              <a:rPr lang="ru-RU" sz="2600" b="1" dirty="0" smtClean="0"/>
              <a:t>- степень соблюдения прав человека,</a:t>
            </a:r>
            <a:br>
              <a:rPr lang="ru-RU" sz="2600" b="1" dirty="0" smtClean="0"/>
            </a:br>
            <a:r>
              <a:rPr lang="ru-RU" sz="2600" b="1" dirty="0" smtClean="0"/>
              <a:t>- отношение к природе и др.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0" name="Рисунок 9" descr="2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6975" y="3617535"/>
            <a:ext cx="3879825" cy="260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4800" y="280988"/>
            <a:ext cx="442595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Гуманистические критерии прогресса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7417" name="Picture 9" descr="C:\Users\Я\Desktop\Новая папка\IMG_2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75" y="776791"/>
            <a:ext cx="3879825" cy="265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3. Противоречивость </a:t>
            </a:r>
            <a:r>
              <a:rPr lang="ru-RU" dirty="0">
                <a:solidFill>
                  <a:srgbClr val="C00000"/>
                </a:solidFill>
              </a:rPr>
              <a:t>прогресса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4625" y="1143000"/>
            <a:ext cx="88931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Если бы мы попытались </a:t>
            </a:r>
            <a:r>
              <a:rPr lang="ru-RU" altLang="ru-RU" b="1" smtClean="0"/>
              <a:t>прогресс человечества</a:t>
            </a:r>
            <a:r>
              <a:rPr lang="ru-RU" altLang="ru-RU" smtClean="0"/>
              <a:t> изобразить графически, то у нас получилась бы восходящая не прямая, а изломанная линия, отражающая подъемы и спады, приливы и отливы в борьбе общественных сил, </a:t>
            </a:r>
            <a:r>
              <a:rPr lang="ru-RU" altLang="ru-RU" b="1" smtClean="0"/>
              <a:t>ускоренное движение вперед и гигантские скачки назад. </a:t>
            </a: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4672013" y="4191000"/>
            <a:ext cx="4276725" cy="3124200"/>
          </a:xfrm>
          <a:prstGeom prst="rightArrow">
            <a:avLst>
              <a:gd name="adj1" fmla="val 50000"/>
              <a:gd name="adj2" fmla="val 31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Прогресс техники,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 индустрии, химизации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Приводит </a:t>
            </a:r>
            <a:r>
              <a:rPr lang="ru-RU" altLang="ru-RU" sz="1800" b="1">
                <a:solidFill>
                  <a:srgbClr val="CC3300"/>
                </a:solidFill>
              </a:rPr>
              <a:t>к разрушению природы,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подрыву основ существования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C3300"/>
                </a:solidFill>
              </a:rPr>
              <a:t> человека.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9588"/>
            <a:ext cx="425926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363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1. Различные взгляды на направленность общественного развития.</vt:lpstr>
      <vt:lpstr> Прогресс и регресс</vt:lpstr>
      <vt:lpstr>Различают две формы социального прогресса: революция и реформа.</vt:lpstr>
      <vt:lpstr>Различают две формы социального прогресса: революция и реформа.</vt:lpstr>
      <vt:lpstr>Критерии общественного прогресса</vt:lpstr>
      <vt:lpstr>Уровень гуманизации общества* </vt:lpstr>
      <vt:lpstr>Презентация PowerPoint</vt:lpstr>
      <vt:lpstr>3. Противоречивость прогресса</vt:lpstr>
      <vt:lpstr>Противоречивость прогресса</vt:lpstr>
      <vt:lpstr>Презентация PowerPoint</vt:lpstr>
      <vt:lpstr>Презентация PowerPoint</vt:lpstr>
      <vt:lpstr> динамика параметров  человеческого благосостояния: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и природа</dc:title>
  <dc:creator>Людмила</dc:creator>
  <cp:lastModifiedBy>User</cp:lastModifiedBy>
  <cp:revision>34</cp:revision>
  <dcterms:created xsi:type="dcterms:W3CDTF">2011-08-11T08:22:31Z</dcterms:created>
  <dcterms:modified xsi:type="dcterms:W3CDTF">2020-05-08T10:12:04Z</dcterms:modified>
</cp:coreProperties>
</file>