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8" r:id="rId5"/>
    <p:sldId id="270" r:id="rId6"/>
    <p:sldId id="271" r:id="rId7"/>
    <p:sldId id="272" r:id="rId8"/>
    <p:sldId id="277" r:id="rId9"/>
    <p:sldId id="278" r:id="rId10"/>
    <p:sldId id="279" r:id="rId11"/>
    <p:sldId id="280" r:id="rId12"/>
    <p:sldId id="281" r:id="rId13"/>
    <p:sldId id="282" r:id="rId14"/>
    <p:sldId id="273" r:id="rId15"/>
    <p:sldId id="288" r:id="rId16"/>
    <p:sldId id="283" r:id="rId17"/>
    <p:sldId id="284" r:id="rId18"/>
    <p:sldId id="285" r:id="rId19"/>
    <p:sldId id="286" r:id="rId20"/>
    <p:sldId id="274" r:id="rId21"/>
    <p:sldId id="293" r:id="rId22"/>
    <p:sldId id="275" r:id="rId23"/>
    <p:sldId id="289" r:id="rId24"/>
    <p:sldId id="276" r:id="rId25"/>
    <p:sldId id="290" r:id="rId26"/>
    <p:sldId id="291" r:id="rId27"/>
    <p:sldId id="292" r:id="rId28"/>
    <p:sldId id="26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3" d="100"/>
          <a:sy n="93" d="100"/>
        </p:scale>
        <p:origin x="-17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7.xml"/><Relationship Id="rId9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7.xml"/><Relationship Id="rId9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3.xml"/><Relationship Id="rId7" Type="http://schemas.openxmlformats.org/officeDocument/2006/relationships/slide" Target="slide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7.xml"/><Relationship Id="rId9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3.xml"/><Relationship Id="rId7" Type="http://schemas.openxmlformats.org/officeDocument/2006/relationships/slide" Target="slide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7.xml"/><Relationship Id="rId9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3.xml"/><Relationship Id="rId5" Type="http://schemas.openxmlformats.org/officeDocument/2006/relationships/slide" Target="slide19.xml"/><Relationship Id="rId4" Type="http://schemas.openxmlformats.org/officeDocument/2006/relationships/slide" Target="slide18.xml"/><Relationship Id="rId9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3.xml"/><Relationship Id="rId5" Type="http://schemas.openxmlformats.org/officeDocument/2006/relationships/slide" Target="slide19.xml"/><Relationship Id="rId4" Type="http://schemas.openxmlformats.org/officeDocument/2006/relationships/slide" Target="slide17.xml"/><Relationship Id="rId9" Type="http://schemas.openxmlformats.org/officeDocument/2006/relationships/slide" Target="slide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3.xml"/><Relationship Id="rId5" Type="http://schemas.openxmlformats.org/officeDocument/2006/relationships/slide" Target="slide18.xml"/><Relationship Id="rId4" Type="http://schemas.openxmlformats.org/officeDocument/2006/relationships/slide" Target="slide17.xml"/><Relationship Id="rId9" Type="http://schemas.openxmlformats.org/officeDocument/2006/relationships/slide" Target="slide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26.xml"/><Relationship Id="rId5" Type="http://schemas.openxmlformats.org/officeDocument/2006/relationships/slide" Target="slide25.xml"/><Relationship Id="rId4" Type="http://schemas.openxmlformats.org/officeDocument/2006/relationships/slide" Target="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27.xml"/><Relationship Id="rId5" Type="http://schemas.openxmlformats.org/officeDocument/2006/relationships/slide" Target="slide25.xml"/><Relationship Id="rId4" Type="http://schemas.openxmlformats.org/officeDocument/2006/relationships/slide" Target="slid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26.xml"/><Relationship Id="rId5" Type="http://schemas.openxmlformats.org/officeDocument/2006/relationships/slide" Target="slide25.xml"/><Relationship Id="rId4" Type="http://schemas.openxmlformats.org/officeDocument/2006/relationships/slide" Target="slide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4.xml"/><Relationship Id="rId7" Type="http://schemas.openxmlformats.org/officeDocument/2006/relationships/slide" Target="slide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5" r="12387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0" y="-18559"/>
            <a:ext cx="9001125" cy="1366837"/>
          </a:xfrm>
        </p:spPr>
        <p:txBody>
          <a:bodyPr/>
          <a:lstStyle/>
          <a:p>
            <a:pPr algn="l" eaLnBrk="1" hangingPunct="1"/>
            <a:r>
              <a:rPr lang="ru-RU" sz="54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Пожарная безопасность</a:t>
            </a:r>
            <a:endParaRPr lang="es-ES" sz="5400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79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-15780" y="149731"/>
            <a:ext cx="9159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/>
              <a:t>Категории помещений по опасность</a:t>
            </a:r>
          </a:p>
        </p:txBody>
      </p:sp>
      <p:sp>
        <p:nvSpPr>
          <p:cNvPr id="19" name="Прямоугольник 18">
            <a:hlinkClick r:id="rId4" action="ppaction://hlinksldjump"/>
          </p:cNvPr>
          <p:cNvSpPr/>
          <p:nvPr/>
        </p:nvSpPr>
        <p:spPr>
          <a:xfrm>
            <a:off x="-6328" y="980728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«А»; повышенная </a:t>
            </a:r>
            <a:r>
              <a:rPr lang="ru-RU" b="1" dirty="0" err="1"/>
              <a:t>взрывопожароопасность</a:t>
            </a:r>
            <a:endParaRPr lang="ru-RU" dirty="0"/>
          </a:p>
        </p:txBody>
      </p:sp>
      <p:sp>
        <p:nvSpPr>
          <p:cNvPr id="20" name="Прямоугольник 19">
            <a:hlinkClick r:id="rId5" action="ppaction://hlinksldjump"/>
          </p:cNvPr>
          <p:cNvSpPr/>
          <p:nvPr/>
        </p:nvSpPr>
        <p:spPr>
          <a:xfrm>
            <a:off x="-15780" y="1341747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«Б»; взрывопожароопасная</a:t>
            </a:r>
            <a:endParaRPr lang="ru-RU" dirty="0"/>
          </a:p>
        </p:txBody>
      </p:sp>
      <p:sp>
        <p:nvSpPr>
          <p:cNvPr id="21" name="Прямоугольник 20">
            <a:hlinkClick r:id="rId6" action="ppaction://hlinksldjump"/>
          </p:cNvPr>
          <p:cNvSpPr/>
          <p:nvPr/>
        </p:nvSpPr>
        <p:spPr>
          <a:xfrm>
            <a:off x="-15781" y="1711079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«В1 – В4»; пожароопасная</a:t>
            </a:r>
            <a:endParaRPr lang="ru-RU" dirty="0"/>
          </a:p>
        </p:txBody>
      </p:sp>
      <p:sp>
        <p:nvSpPr>
          <p:cNvPr id="22" name="Прямоугольник 21">
            <a:hlinkClick r:id="rId7" action="ppaction://hlinksldjump"/>
          </p:cNvPr>
          <p:cNvSpPr/>
          <p:nvPr/>
        </p:nvSpPr>
        <p:spPr>
          <a:xfrm>
            <a:off x="2387" y="4019403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«Г»; умеренная </a:t>
            </a:r>
            <a:r>
              <a:rPr lang="ru-RU" b="1" dirty="0" err="1"/>
              <a:t>пожароопасность</a:t>
            </a:r>
            <a:endParaRPr lang="ru-RU" dirty="0"/>
          </a:p>
        </p:txBody>
      </p:sp>
      <p:sp>
        <p:nvSpPr>
          <p:cNvPr id="23" name="Прямоугольник 22">
            <a:hlinkClick r:id="rId8" action="ppaction://hlinksldjump"/>
          </p:cNvPr>
          <p:cNvSpPr/>
          <p:nvPr/>
        </p:nvSpPr>
        <p:spPr>
          <a:xfrm>
            <a:off x="-11651" y="4388735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«Д»; пониженная </a:t>
            </a:r>
            <a:r>
              <a:rPr lang="ru-RU" b="1" dirty="0" err="1"/>
              <a:t>пожароопасность</a:t>
            </a:r>
            <a:endParaRPr lang="ru-RU" dirty="0"/>
          </a:p>
        </p:txBody>
      </p:sp>
      <p:sp>
        <p:nvSpPr>
          <p:cNvPr id="24" name="Прямоугольник 23">
            <a:hlinkClick r:id="rId4" action="ppaction://hlinksldjump"/>
          </p:cNvPr>
          <p:cNvSpPr/>
          <p:nvPr/>
        </p:nvSpPr>
        <p:spPr>
          <a:xfrm>
            <a:off x="-25390" y="2080411"/>
            <a:ext cx="9150327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/>
              <a:t>Помещения, в которых горючие и </a:t>
            </a:r>
            <a:r>
              <a:rPr lang="ru-RU" sz="2000" dirty="0" err="1"/>
              <a:t>трудногорючие</a:t>
            </a:r>
            <a:r>
              <a:rPr lang="ru-RU" sz="2000" dirty="0"/>
              <a:t> жидкости, твердые горючие и </a:t>
            </a:r>
            <a:r>
              <a:rPr lang="ru-RU" sz="2000" dirty="0" err="1"/>
              <a:t>трудногорючие</a:t>
            </a:r>
            <a:r>
              <a:rPr lang="ru-RU" sz="2000" dirty="0"/>
              <a:t> вещества и материалы (в том числе пыли и волокна), вещества и материалы, находящиеся в помещении, способны при взаимодействии с водой, кислородом воздуха или друг с другом гореть, при условии, что помещения, в которых они имеются в наличии или обращаются, не относятся к категориям А или Б.</a:t>
            </a:r>
          </a:p>
        </p:txBody>
      </p:sp>
    </p:spTree>
    <p:extLst>
      <p:ext uri="{BB962C8B-B14F-4D97-AF65-F5344CB8AC3E}">
        <p14:creationId xmlns:p14="http://schemas.microsoft.com/office/powerpoint/2010/main" val="157642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-15780" y="149731"/>
            <a:ext cx="9159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/>
              <a:t>Категории помещений по опасность</a:t>
            </a:r>
          </a:p>
        </p:txBody>
      </p:sp>
      <p:sp>
        <p:nvSpPr>
          <p:cNvPr id="19" name="Прямоугольник 18">
            <a:hlinkClick r:id="rId4" action="ppaction://hlinksldjump"/>
          </p:cNvPr>
          <p:cNvSpPr/>
          <p:nvPr/>
        </p:nvSpPr>
        <p:spPr>
          <a:xfrm>
            <a:off x="-6328" y="980728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«А»; повышенная </a:t>
            </a:r>
            <a:r>
              <a:rPr lang="ru-RU" b="1" dirty="0" err="1"/>
              <a:t>взрывопожароопасность</a:t>
            </a:r>
            <a:endParaRPr lang="ru-RU" dirty="0"/>
          </a:p>
        </p:txBody>
      </p:sp>
      <p:sp>
        <p:nvSpPr>
          <p:cNvPr id="20" name="Прямоугольник 19">
            <a:hlinkClick r:id="rId5" action="ppaction://hlinksldjump"/>
          </p:cNvPr>
          <p:cNvSpPr/>
          <p:nvPr/>
        </p:nvSpPr>
        <p:spPr>
          <a:xfrm>
            <a:off x="-15780" y="1341747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«Б»; взрывопожароопасная</a:t>
            </a:r>
            <a:endParaRPr lang="ru-RU" dirty="0"/>
          </a:p>
        </p:txBody>
      </p:sp>
      <p:sp>
        <p:nvSpPr>
          <p:cNvPr id="21" name="Прямоугольник 20">
            <a:hlinkClick r:id="rId6" action="ppaction://hlinksldjump"/>
          </p:cNvPr>
          <p:cNvSpPr/>
          <p:nvPr/>
        </p:nvSpPr>
        <p:spPr>
          <a:xfrm>
            <a:off x="-15781" y="1711079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«В1 – В4»; пожароопасная</a:t>
            </a:r>
            <a:endParaRPr lang="ru-RU" dirty="0"/>
          </a:p>
        </p:txBody>
      </p:sp>
      <p:sp>
        <p:nvSpPr>
          <p:cNvPr id="22" name="Прямоугольник 21">
            <a:hlinkClick r:id="rId7" action="ppaction://hlinksldjump"/>
          </p:cNvPr>
          <p:cNvSpPr/>
          <p:nvPr/>
        </p:nvSpPr>
        <p:spPr>
          <a:xfrm>
            <a:off x="-23445" y="2080411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«Г»; умеренная </a:t>
            </a:r>
            <a:r>
              <a:rPr lang="ru-RU" b="1" dirty="0" err="1"/>
              <a:t>пожароопасность</a:t>
            </a:r>
            <a:endParaRPr lang="ru-RU" dirty="0"/>
          </a:p>
        </p:txBody>
      </p:sp>
      <p:sp>
        <p:nvSpPr>
          <p:cNvPr id="23" name="Прямоугольник 22">
            <a:hlinkClick r:id="rId8" action="ppaction://hlinksldjump"/>
          </p:cNvPr>
          <p:cNvSpPr/>
          <p:nvPr/>
        </p:nvSpPr>
        <p:spPr>
          <a:xfrm>
            <a:off x="-12959" y="4069926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«Д»; пониженная </a:t>
            </a:r>
            <a:r>
              <a:rPr lang="ru-RU" b="1" dirty="0" err="1"/>
              <a:t>пожароопасность</a:t>
            </a:r>
            <a:endParaRPr lang="ru-RU" dirty="0"/>
          </a:p>
        </p:txBody>
      </p:sp>
      <p:sp>
        <p:nvSpPr>
          <p:cNvPr id="24" name="Прямоугольник 23">
            <a:hlinkClick r:id="rId4" action="ppaction://hlinksldjump"/>
          </p:cNvPr>
          <p:cNvSpPr/>
          <p:nvPr/>
        </p:nvSpPr>
        <p:spPr>
          <a:xfrm>
            <a:off x="-23446" y="2449743"/>
            <a:ext cx="9150327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/>
              <a:t>Помещения, в которых находятся негорючие вещества и материалы в горячем, раскаленном или расплавленном состоянии, процесс обработки которых сопровождается выделением лучистого тепла, искр и пламени; горючие газы, жидкости и твердые вещества, которые сжигаются или утилизируются в качестве топлива.</a:t>
            </a:r>
          </a:p>
        </p:txBody>
      </p:sp>
    </p:spTree>
    <p:extLst>
      <p:ext uri="{BB962C8B-B14F-4D97-AF65-F5344CB8AC3E}">
        <p14:creationId xmlns:p14="http://schemas.microsoft.com/office/powerpoint/2010/main" val="157642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-15780" y="149731"/>
            <a:ext cx="9159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/>
              <a:t>Категории помещений по опасность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-37483" y="980728"/>
            <a:ext cx="9181482" cy="1838347"/>
            <a:chOff x="-37483" y="980728"/>
            <a:chExt cx="9181482" cy="1838347"/>
          </a:xfrm>
        </p:grpSpPr>
        <p:sp>
          <p:nvSpPr>
            <p:cNvPr id="19" name="Прямоугольник 18">
              <a:hlinkClick r:id="rId4" action="ppaction://hlinksldjump"/>
            </p:cNvPr>
            <p:cNvSpPr/>
            <p:nvPr/>
          </p:nvSpPr>
          <p:spPr>
            <a:xfrm>
              <a:off x="-6328" y="980728"/>
              <a:ext cx="915032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/>
                <a:t>Категория помещения «А»; повышенная </a:t>
              </a:r>
              <a:r>
                <a:rPr lang="ru-RU" b="1" dirty="0" err="1"/>
                <a:t>взрывопожароопасность</a:t>
              </a:r>
              <a:endParaRPr lang="ru-RU" dirty="0"/>
            </a:p>
          </p:txBody>
        </p:sp>
        <p:sp>
          <p:nvSpPr>
            <p:cNvPr id="20" name="Прямоугольник 19">
              <a:hlinkClick r:id="rId5" action="ppaction://hlinksldjump"/>
            </p:cNvPr>
            <p:cNvSpPr/>
            <p:nvPr/>
          </p:nvSpPr>
          <p:spPr>
            <a:xfrm>
              <a:off x="-15780" y="1341747"/>
              <a:ext cx="915032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/>
                <a:t>Категория помещения «Б»; взрывопожароопасная</a:t>
              </a:r>
              <a:endParaRPr lang="ru-RU" dirty="0"/>
            </a:p>
          </p:txBody>
        </p:sp>
        <p:sp>
          <p:nvSpPr>
            <p:cNvPr id="21" name="Прямоугольник 20">
              <a:hlinkClick r:id="rId6" action="ppaction://hlinksldjump"/>
            </p:cNvPr>
            <p:cNvSpPr/>
            <p:nvPr/>
          </p:nvSpPr>
          <p:spPr>
            <a:xfrm>
              <a:off x="-15781" y="1711079"/>
              <a:ext cx="915032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/>
                <a:t>Категория помещения «В1 – В4»; пожароопасная</a:t>
              </a:r>
              <a:endParaRPr lang="ru-RU" dirty="0"/>
            </a:p>
          </p:txBody>
        </p:sp>
        <p:sp>
          <p:nvSpPr>
            <p:cNvPr id="22" name="Прямоугольник 21">
              <a:hlinkClick r:id="rId7" action="ppaction://hlinksldjump"/>
            </p:cNvPr>
            <p:cNvSpPr/>
            <p:nvPr/>
          </p:nvSpPr>
          <p:spPr>
            <a:xfrm>
              <a:off x="-23445" y="2080411"/>
              <a:ext cx="915032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/>
                <a:t>Категория помещения «Г»; умеренная </a:t>
              </a:r>
              <a:r>
                <a:rPr lang="ru-RU" b="1" dirty="0" err="1"/>
                <a:t>пожароопасность</a:t>
              </a:r>
              <a:endParaRPr lang="ru-RU" dirty="0"/>
            </a:p>
          </p:txBody>
        </p:sp>
        <p:sp>
          <p:nvSpPr>
            <p:cNvPr id="23" name="Прямоугольник 22">
              <a:hlinkClick r:id="rId8" action="ppaction://hlinksldjump"/>
            </p:cNvPr>
            <p:cNvSpPr/>
            <p:nvPr/>
          </p:nvSpPr>
          <p:spPr>
            <a:xfrm>
              <a:off x="-37483" y="2449743"/>
              <a:ext cx="915032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/>
                <a:t>Категория помещения «Д»; пониженная </a:t>
              </a:r>
              <a:r>
                <a:rPr lang="ru-RU" b="1" dirty="0" err="1"/>
                <a:t>пожароопасность</a:t>
              </a:r>
              <a:endParaRPr lang="ru-RU" dirty="0"/>
            </a:p>
          </p:txBody>
        </p:sp>
      </p:grpSp>
      <p:sp>
        <p:nvSpPr>
          <p:cNvPr id="24" name="Прямоугольник 23">
            <a:hlinkClick r:id="rId4" action="ppaction://hlinksldjump"/>
          </p:cNvPr>
          <p:cNvSpPr/>
          <p:nvPr/>
        </p:nvSpPr>
        <p:spPr>
          <a:xfrm>
            <a:off x="-37483" y="2819075"/>
            <a:ext cx="91814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/>
              <a:t>Помещения, в которых находятся негорючие вещества и материалы в холодном состоянии.</a:t>
            </a:r>
          </a:p>
        </p:txBody>
      </p:sp>
    </p:spTree>
    <p:extLst>
      <p:ext uri="{BB962C8B-B14F-4D97-AF65-F5344CB8AC3E}">
        <p14:creationId xmlns:p14="http://schemas.microsoft.com/office/powerpoint/2010/main" val="157642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-19590" y="0"/>
            <a:ext cx="9159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u="sng" dirty="0"/>
              <a:t>Опасные факторы пожара</a:t>
            </a:r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-26221" y="2809463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Пламя</a:t>
            </a:r>
            <a:endParaRPr lang="ru-RU" sz="2400" dirty="0"/>
          </a:p>
        </p:txBody>
      </p:sp>
      <p:sp>
        <p:nvSpPr>
          <p:cNvPr id="13" name="Прямоугольник 12">
            <a:hlinkClick r:id="rId5" action="ppaction://hlinksldjump"/>
          </p:cNvPr>
          <p:cNvSpPr/>
          <p:nvPr/>
        </p:nvSpPr>
        <p:spPr>
          <a:xfrm>
            <a:off x="-26221" y="3209573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Повышенная температура окружающей среды</a:t>
            </a:r>
            <a:endParaRPr lang="ru-RU" sz="2400" dirty="0"/>
          </a:p>
        </p:txBody>
      </p:sp>
      <p:sp>
        <p:nvSpPr>
          <p:cNvPr id="14" name="Прямоугольник 13">
            <a:hlinkClick r:id="rId6" action="ppaction://hlinksldjump"/>
          </p:cNvPr>
          <p:cNvSpPr/>
          <p:nvPr/>
        </p:nvSpPr>
        <p:spPr>
          <a:xfrm>
            <a:off x="-26221" y="3609683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Токсичные продукты горения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-19590" y="1211560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Опасный фактор пожара (ОФП)</a:t>
            </a:r>
            <a:endParaRPr lang="ru-RU" sz="2400" dirty="0"/>
          </a:p>
        </p:txBody>
      </p:sp>
      <p:sp>
        <p:nvSpPr>
          <p:cNvPr id="2" name="Прямоугольник 1">
            <a:hlinkClick r:id="rId7" action="ppaction://hlinksldjump"/>
          </p:cNvPr>
          <p:cNvSpPr/>
          <p:nvPr/>
        </p:nvSpPr>
        <p:spPr>
          <a:xfrm>
            <a:off x="683311" y="1611670"/>
            <a:ext cx="6689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воздействие которого приводит к материальному ущербу</a:t>
            </a:r>
            <a:endParaRPr lang="ru-RU" sz="2000" dirty="0"/>
          </a:p>
        </p:txBody>
      </p:sp>
      <p:sp>
        <p:nvSpPr>
          <p:cNvPr id="16" name="Прямоугольник 15">
            <a:hlinkClick r:id="rId8" action="ppaction://hlinksldjump"/>
          </p:cNvPr>
          <p:cNvSpPr/>
          <p:nvPr/>
        </p:nvSpPr>
        <p:spPr>
          <a:xfrm>
            <a:off x="683311" y="2011780"/>
            <a:ext cx="4775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воздействующим на людей и имущество</a:t>
            </a:r>
            <a:endParaRPr lang="ru-RU" sz="2000" dirty="0"/>
          </a:p>
        </p:txBody>
      </p:sp>
      <p:sp>
        <p:nvSpPr>
          <p:cNvPr id="17" name="Прямоугольник 16">
            <a:hlinkClick r:id="rId9" action="ppaction://hlinksldjump"/>
          </p:cNvPr>
          <p:cNvSpPr/>
          <p:nvPr/>
        </p:nvSpPr>
        <p:spPr>
          <a:xfrm>
            <a:off x="683311" y="2411890"/>
            <a:ext cx="63087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сопутствующие проявления опасных факторов пожара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3937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-19590" y="0"/>
            <a:ext cx="9159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u="sng" dirty="0"/>
              <a:t>Опасные факторы пожара</a:t>
            </a:r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-6327" y="5079370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Пламя</a:t>
            </a:r>
            <a:endParaRPr lang="ru-RU" sz="2400" dirty="0"/>
          </a:p>
        </p:txBody>
      </p:sp>
      <p:sp>
        <p:nvSpPr>
          <p:cNvPr id="13" name="Прямоугольник 12">
            <a:hlinkClick r:id="rId5" action="ppaction://hlinksldjump"/>
          </p:cNvPr>
          <p:cNvSpPr/>
          <p:nvPr/>
        </p:nvSpPr>
        <p:spPr>
          <a:xfrm>
            <a:off x="-6327" y="5479480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Повышенная температура окружающей среды</a:t>
            </a:r>
            <a:endParaRPr lang="ru-RU" sz="2400" dirty="0"/>
          </a:p>
        </p:txBody>
      </p:sp>
      <p:sp>
        <p:nvSpPr>
          <p:cNvPr id="14" name="Прямоугольник 13">
            <a:hlinkClick r:id="rId6" action="ppaction://hlinksldjump"/>
          </p:cNvPr>
          <p:cNvSpPr/>
          <p:nvPr/>
        </p:nvSpPr>
        <p:spPr>
          <a:xfrm>
            <a:off x="-6327" y="5879590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Токсичные продукты горения</a:t>
            </a:r>
            <a:endParaRPr lang="ru-RU" sz="2400" dirty="0"/>
          </a:p>
        </p:txBody>
      </p:sp>
      <p:sp>
        <p:nvSpPr>
          <p:cNvPr id="15" name="Прямоугольник 14">
            <a:hlinkClick r:id="rId7" action="ppaction://hlinksldjump"/>
          </p:cNvPr>
          <p:cNvSpPr/>
          <p:nvPr/>
        </p:nvSpPr>
        <p:spPr>
          <a:xfrm>
            <a:off x="-27934" y="977636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Опасный фактор пожара (ОФП)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74967" y="1377746"/>
            <a:ext cx="6689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воздействие которого приводит к материальному ущербу</a:t>
            </a:r>
            <a:endParaRPr lang="ru-RU" sz="2000" dirty="0"/>
          </a:p>
        </p:txBody>
      </p:sp>
      <p:sp>
        <p:nvSpPr>
          <p:cNvPr id="16" name="Прямоугольник 15">
            <a:hlinkClick r:id="rId8" action="ppaction://hlinksldjump"/>
          </p:cNvPr>
          <p:cNvSpPr/>
          <p:nvPr/>
        </p:nvSpPr>
        <p:spPr>
          <a:xfrm>
            <a:off x="703205" y="4281687"/>
            <a:ext cx="4775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воздействующим на людей и имущество</a:t>
            </a:r>
            <a:endParaRPr lang="ru-RU" sz="2000" dirty="0"/>
          </a:p>
        </p:txBody>
      </p:sp>
      <p:sp>
        <p:nvSpPr>
          <p:cNvPr id="17" name="Прямоугольник 16">
            <a:hlinkClick r:id="rId9" action="ppaction://hlinksldjump"/>
          </p:cNvPr>
          <p:cNvSpPr/>
          <p:nvPr/>
        </p:nvSpPr>
        <p:spPr>
          <a:xfrm>
            <a:off x="703205" y="4681797"/>
            <a:ext cx="63087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сопутствующие проявления опасных факторов пожара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03206" y="1761904"/>
            <a:ext cx="8187762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ru-RU" dirty="0"/>
              <a:t>открытое пламя и искры;</a:t>
            </a:r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ru-RU" dirty="0"/>
              <a:t>повышенная температура окружающей среды;</a:t>
            </a:r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ru-RU" dirty="0"/>
              <a:t>токсичные продукты горения;</a:t>
            </a:r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ru-RU" dirty="0"/>
              <a:t>дым;</a:t>
            </a:r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ru-RU" dirty="0"/>
              <a:t>пониженная концентрация кислорода;</a:t>
            </a:r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ru-RU" dirty="0"/>
              <a:t>последствия разрушения и повреждения объекта;</a:t>
            </a:r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ru-RU" dirty="0"/>
              <a:t>опасные факторы, проявляющиеся в результате взрыва(ударная волна, пламя, обрушение конструкций и разлет осколков, образование вредных веществ с концентрацией в воздухе существенно выше ПДК).</a:t>
            </a:r>
          </a:p>
        </p:txBody>
      </p:sp>
    </p:spTree>
    <p:extLst>
      <p:ext uri="{BB962C8B-B14F-4D97-AF65-F5344CB8AC3E}">
        <p14:creationId xmlns:p14="http://schemas.microsoft.com/office/powerpoint/2010/main" val="2267464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-19590" y="0"/>
            <a:ext cx="9159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u="sng" dirty="0"/>
              <a:t>Опасные факторы пожара</a:t>
            </a:r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-36696" y="4900706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Пламя</a:t>
            </a:r>
            <a:endParaRPr lang="ru-RU" sz="2400" dirty="0"/>
          </a:p>
        </p:txBody>
      </p:sp>
      <p:sp>
        <p:nvSpPr>
          <p:cNvPr id="13" name="Прямоугольник 12">
            <a:hlinkClick r:id="rId5" action="ppaction://hlinksldjump"/>
          </p:cNvPr>
          <p:cNvSpPr/>
          <p:nvPr/>
        </p:nvSpPr>
        <p:spPr>
          <a:xfrm>
            <a:off x="-36696" y="5300816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Повышенная температура окружающей среды</a:t>
            </a:r>
            <a:endParaRPr lang="ru-RU" sz="2400" dirty="0"/>
          </a:p>
        </p:txBody>
      </p:sp>
      <p:sp>
        <p:nvSpPr>
          <p:cNvPr id="14" name="Прямоугольник 13">
            <a:hlinkClick r:id="rId6" action="ppaction://hlinksldjump"/>
          </p:cNvPr>
          <p:cNvSpPr/>
          <p:nvPr/>
        </p:nvSpPr>
        <p:spPr>
          <a:xfrm>
            <a:off x="-36696" y="5700926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Токсичные продукты горения</a:t>
            </a:r>
            <a:endParaRPr lang="ru-RU" sz="2400" dirty="0"/>
          </a:p>
        </p:txBody>
      </p:sp>
      <p:sp>
        <p:nvSpPr>
          <p:cNvPr id="15" name="Прямоугольник 14">
            <a:hlinkClick r:id="rId7" action="ppaction://hlinksldjump"/>
          </p:cNvPr>
          <p:cNvSpPr/>
          <p:nvPr/>
        </p:nvSpPr>
        <p:spPr>
          <a:xfrm>
            <a:off x="-19590" y="1211560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Опасный фактор пожара (ОФП)</a:t>
            </a:r>
            <a:endParaRPr lang="ru-RU" sz="2400" dirty="0"/>
          </a:p>
        </p:txBody>
      </p:sp>
      <p:sp>
        <p:nvSpPr>
          <p:cNvPr id="2" name="Прямоугольник 1">
            <a:hlinkClick r:id="rId8" action="ppaction://hlinksldjump"/>
          </p:cNvPr>
          <p:cNvSpPr/>
          <p:nvPr/>
        </p:nvSpPr>
        <p:spPr>
          <a:xfrm>
            <a:off x="683311" y="1611670"/>
            <a:ext cx="6689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воздействие которого приводит к материальному ущербу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3311" y="2011780"/>
            <a:ext cx="4775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воздействующим на людей и имущество</a:t>
            </a:r>
            <a:endParaRPr lang="ru-RU" sz="2000" dirty="0"/>
          </a:p>
        </p:txBody>
      </p:sp>
      <p:sp>
        <p:nvSpPr>
          <p:cNvPr id="17" name="Прямоугольник 16">
            <a:hlinkClick r:id="rId9" action="ppaction://hlinksldjump"/>
          </p:cNvPr>
          <p:cNvSpPr/>
          <p:nvPr/>
        </p:nvSpPr>
        <p:spPr>
          <a:xfrm>
            <a:off x="672836" y="4503133"/>
            <a:ext cx="63087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сопутствующие проявления опасных факторов пожара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83311" y="2411890"/>
            <a:ext cx="8187762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ru-RU" dirty="0"/>
              <a:t>пламя и искры;</a:t>
            </a:r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ru-RU" dirty="0"/>
              <a:t>тепловой поток;</a:t>
            </a:r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ru-RU" dirty="0"/>
              <a:t>повышенная температура окружающей среды;</a:t>
            </a:r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ru-RU" dirty="0"/>
              <a:t>повышенная концентрация токсичных продуктов горения и термического разложения;</a:t>
            </a:r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ru-RU" dirty="0"/>
              <a:t>пониженная концентрация кислорода;</a:t>
            </a:r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ru-RU" dirty="0"/>
              <a:t>снижение видимости в дыму.</a:t>
            </a:r>
          </a:p>
        </p:txBody>
      </p:sp>
    </p:spTree>
    <p:extLst>
      <p:ext uri="{BB962C8B-B14F-4D97-AF65-F5344CB8AC3E}">
        <p14:creationId xmlns:p14="http://schemas.microsoft.com/office/powerpoint/2010/main" val="3635886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-19590" y="0"/>
            <a:ext cx="9159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u="sng" dirty="0"/>
              <a:t>Опасные факторы пожара</a:t>
            </a:r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-12959" y="5606107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Пламя</a:t>
            </a:r>
            <a:endParaRPr lang="ru-RU" sz="2400" dirty="0"/>
          </a:p>
        </p:txBody>
      </p:sp>
      <p:sp>
        <p:nvSpPr>
          <p:cNvPr id="13" name="Прямоугольник 12">
            <a:hlinkClick r:id="rId5" action="ppaction://hlinksldjump"/>
          </p:cNvPr>
          <p:cNvSpPr/>
          <p:nvPr/>
        </p:nvSpPr>
        <p:spPr>
          <a:xfrm>
            <a:off x="-12959" y="6006217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Повышенная температура окружающей среды</a:t>
            </a:r>
            <a:endParaRPr lang="ru-RU" sz="2400" dirty="0"/>
          </a:p>
        </p:txBody>
      </p:sp>
      <p:sp>
        <p:nvSpPr>
          <p:cNvPr id="14" name="Прямоугольник 13">
            <a:hlinkClick r:id="rId6" action="ppaction://hlinksldjump"/>
          </p:cNvPr>
          <p:cNvSpPr/>
          <p:nvPr/>
        </p:nvSpPr>
        <p:spPr>
          <a:xfrm>
            <a:off x="-12959" y="6406327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Токсичные продукты горения</a:t>
            </a:r>
            <a:endParaRPr lang="ru-RU" sz="2400" dirty="0"/>
          </a:p>
        </p:txBody>
      </p:sp>
      <p:sp>
        <p:nvSpPr>
          <p:cNvPr id="15" name="Прямоугольник 14">
            <a:hlinkClick r:id="rId7" action="ppaction://hlinksldjump"/>
          </p:cNvPr>
          <p:cNvSpPr/>
          <p:nvPr/>
        </p:nvSpPr>
        <p:spPr>
          <a:xfrm>
            <a:off x="-19590" y="1211560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Опасный фактор пожара (ОФП)</a:t>
            </a:r>
            <a:endParaRPr lang="ru-RU" sz="2400" dirty="0"/>
          </a:p>
        </p:txBody>
      </p:sp>
      <p:sp>
        <p:nvSpPr>
          <p:cNvPr id="2" name="Прямоугольник 1">
            <a:hlinkClick r:id="rId8" action="ppaction://hlinksldjump"/>
          </p:cNvPr>
          <p:cNvSpPr/>
          <p:nvPr/>
        </p:nvSpPr>
        <p:spPr>
          <a:xfrm>
            <a:off x="683311" y="1611670"/>
            <a:ext cx="6689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воздействие которого приводит к материальному ущербу</a:t>
            </a:r>
            <a:endParaRPr lang="ru-RU" sz="2000" dirty="0"/>
          </a:p>
        </p:txBody>
      </p:sp>
      <p:sp>
        <p:nvSpPr>
          <p:cNvPr id="16" name="Прямоугольник 15">
            <a:hlinkClick r:id="rId9" action="ppaction://hlinksldjump"/>
          </p:cNvPr>
          <p:cNvSpPr/>
          <p:nvPr/>
        </p:nvSpPr>
        <p:spPr>
          <a:xfrm>
            <a:off x="683311" y="2011780"/>
            <a:ext cx="4775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воздействующим на людей и имущество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83311" y="2411890"/>
            <a:ext cx="63087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сопутствующие проявления опасных факторов пожара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03205" y="2812000"/>
            <a:ext cx="8187762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ru-RU" dirty="0"/>
              <a:t>осколки, части разрушившихся зданий, сооружений, строений, транспортных средств, технологических установок, оборудования, агрегатов, изделий и иного имущества;</a:t>
            </a:r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ru-RU" dirty="0"/>
              <a:t>радиоактивные и токсичные вещества и материалы, попавшие в окружающую среду из разрушенных технологических установок, оборудования, агрегатов, изделий и иного имущества;</a:t>
            </a:r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ru-RU" dirty="0"/>
              <a:t>вынос высокого напряжения на токопроводящие части технологических установок, оборудования, агрегатов, изделий и иного имущества;</a:t>
            </a:r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ru-RU" dirty="0"/>
              <a:t>опасные факторы взрыва, происшедшего вследствие пожара;</a:t>
            </a:r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ru-RU" dirty="0"/>
              <a:t>воздействие огнетушащих веществ.</a:t>
            </a:r>
          </a:p>
        </p:txBody>
      </p:sp>
    </p:spTree>
    <p:extLst>
      <p:ext uri="{BB962C8B-B14F-4D97-AF65-F5344CB8AC3E}">
        <p14:creationId xmlns:p14="http://schemas.microsoft.com/office/powerpoint/2010/main" val="2639371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-19590" y="0"/>
            <a:ext cx="9159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u="sng" dirty="0"/>
              <a:t>Опасные факторы пожара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26221" y="2809463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Пламя</a:t>
            </a:r>
            <a:endParaRPr lang="ru-RU" sz="2400" dirty="0"/>
          </a:p>
        </p:txBody>
      </p:sp>
      <p:sp>
        <p:nvSpPr>
          <p:cNvPr id="13" name="Прямоугольник 12">
            <a:hlinkClick r:id="rId4" action="ppaction://hlinksldjump"/>
          </p:cNvPr>
          <p:cNvSpPr/>
          <p:nvPr/>
        </p:nvSpPr>
        <p:spPr>
          <a:xfrm>
            <a:off x="2350" y="4923239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Повышенная температура окружающей среды</a:t>
            </a:r>
            <a:endParaRPr lang="ru-RU" sz="2400" dirty="0"/>
          </a:p>
        </p:txBody>
      </p:sp>
      <p:sp>
        <p:nvSpPr>
          <p:cNvPr id="14" name="Прямоугольник 13">
            <a:hlinkClick r:id="rId5" action="ppaction://hlinksldjump"/>
          </p:cNvPr>
          <p:cNvSpPr/>
          <p:nvPr/>
        </p:nvSpPr>
        <p:spPr>
          <a:xfrm>
            <a:off x="2350" y="5323349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Токсичные продукты горения</a:t>
            </a:r>
            <a:endParaRPr lang="ru-RU" sz="2400" dirty="0"/>
          </a:p>
        </p:txBody>
      </p:sp>
      <p:sp>
        <p:nvSpPr>
          <p:cNvPr id="15" name="Прямоугольник 14">
            <a:hlinkClick r:id="rId6" action="ppaction://hlinksldjump"/>
          </p:cNvPr>
          <p:cNvSpPr/>
          <p:nvPr/>
        </p:nvSpPr>
        <p:spPr>
          <a:xfrm>
            <a:off x="-19590" y="1211560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Опасный фактор пожара (ОФП)</a:t>
            </a:r>
            <a:endParaRPr lang="ru-RU" sz="2400" dirty="0"/>
          </a:p>
        </p:txBody>
      </p:sp>
      <p:sp>
        <p:nvSpPr>
          <p:cNvPr id="2" name="Прямоугольник 1">
            <a:hlinkClick r:id="rId7" action="ppaction://hlinksldjump"/>
          </p:cNvPr>
          <p:cNvSpPr/>
          <p:nvPr/>
        </p:nvSpPr>
        <p:spPr>
          <a:xfrm>
            <a:off x="683311" y="1611670"/>
            <a:ext cx="6689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воздействие которого приводит к материальному ущербу</a:t>
            </a:r>
            <a:endParaRPr lang="ru-RU" sz="2000" dirty="0"/>
          </a:p>
        </p:txBody>
      </p:sp>
      <p:sp>
        <p:nvSpPr>
          <p:cNvPr id="16" name="Прямоугольник 15">
            <a:hlinkClick r:id="rId8" action="ppaction://hlinksldjump"/>
          </p:cNvPr>
          <p:cNvSpPr/>
          <p:nvPr/>
        </p:nvSpPr>
        <p:spPr>
          <a:xfrm>
            <a:off x="683311" y="2011780"/>
            <a:ext cx="4775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воздействующим на людей и имущество</a:t>
            </a:r>
            <a:endParaRPr lang="ru-RU" sz="2000" dirty="0"/>
          </a:p>
        </p:txBody>
      </p:sp>
      <p:sp>
        <p:nvSpPr>
          <p:cNvPr id="17" name="Прямоугольник 16">
            <a:hlinkClick r:id="rId9" action="ppaction://hlinksldjump"/>
          </p:cNvPr>
          <p:cNvSpPr/>
          <p:nvPr/>
        </p:nvSpPr>
        <p:spPr>
          <a:xfrm>
            <a:off x="683311" y="2411890"/>
            <a:ext cx="63087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сопутствующие проявления опасных факторов пожара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0330" y="3271128"/>
            <a:ext cx="8002240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SzPct val="150000"/>
            </a:pPr>
            <a:r>
              <a:rPr lang="ru-RU" sz="2000" dirty="0"/>
              <a:t>Пламя чаще всего поражает открытые участки тела. Очень опасны ожоги, получаемые от горящей одежды, которую трудно потушить и сбросить. Особенно легко воспламенятся одежда из синтетических тканей. Температурный порог жизнеспособности тканей человека составляет 45 °C.</a:t>
            </a:r>
          </a:p>
        </p:txBody>
      </p:sp>
    </p:spTree>
    <p:extLst>
      <p:ext uri="{BB962C8B-B14F-4D97-AF65-F5344CB8AC3E}">
        <p14:creationId xmlns:p14="http://schemas.microsoft.com/office/powerpoint/2010/main" val="2639371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-19590" y="0"/>
            <a:ext cx="9159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u="sng" dirty="0"/>
              <a:t>Опасные факторы пожара</a:t>
            </a:r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-26221" y="2809463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Пламя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-26221" y="3209573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Повышенная температура окружающей среды</a:t>
            </a:r>
            <a:endParaRPr lang="ru-RU" sz="2400" dirty="0"/>
          </a:p>
        </p:txBody>
      </p:sp>
      <p:sp>
        <p:nvSpPr>
          <p:cNvPr id="14" name="Прямоугольник 13">
            <a:hlinkClick r:id="rId5" action="ppaction://hlinksldjump"/>
          </p:cNvPr>
          <p:cNvSpPr/>
          <p:nvPr/>
        </p:nvSpPr>
        <p:spPr>
          <a:xfrm>
            <a:off x="436" y="5306191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Токсичные продукты горения</a:t>
            </a:r>
            <a:endParaRPr lang="ru-RU" sz="2400" dirty="0"/>
          </a:p>
        </p:txBody>
      </p:sp>
      <p:sp>
        <p:nvSpPr>
          <p:cNvPr id="15" name="Прямоугольник 14">
            <a:hlinkClick r:id="rId6" action="ppaction://hlinksldjump"/>
          </p:cNvPr>
          <p:cNvSpPr/>
          <p:nvPr/>
        </p:nvSpPr>
        <p:spPr>
          <a:xfrm>
            <a:off x="-19590" y="1211560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Опасный фактор пожара (ОФП)</a:t>
            </a:r>
            <a:endParaRPr lang="ru-RU" sz="2400" dirty="0"/>
          </a:p>
        </p:txBody>
      </p:sp>
      <p:sp>
        <p:nvSpPr>
          <p:cNvPr id="2" name="Прямоугольник 1">
            <a:hlinkClick r:id="rId7" action="ppaction://hlinksldjump"/>
          </p:cNvPr>
          <p:cNvSpPr/>
          <p:nvPr/>
        </p:nvSpPr>
        <p:spPr>
          <a:xfrm>
            <a:off x="683311" y="1611670"/>
            <a:ext cx="6689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воздействие которого приводит к материальному ущербу</a:t>
            </a:r>
            <a:endParaRPr lang="ru-RU" sz="2000" dirty="0"/>
          </a:p>
        </p:txBody>
      </p:sp>
      <p:sp>
        <p:nvSpPr>
          <p:cNvPr id="16" name="Прямоугольник 15">
            <a:hlinkClick r:id="rId8" action="ppaction://hlinksldjump"/>
          </p:cNvPr>
          <p:cNvSpPr/>
          <p:nvPr/>
        </p:nvSpPr>
        <p:spPr>
          <a:xfrm>
            <a:off x="683311" y="2011780"/>
            <a:ext cx="4775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воздействующим на людей и имущество</a:t>
            </a:r>
            <a:endParaRPr lang="ru-RU" sz="2000" dirty="0"/>
          </a:p>
        </p:txBody>
      </p:sp>
      <p:sp>
        <p:nvSpPr>
          <p:cNvPr id="17" name="Прямоугольник 16">
            <a:hlinkClick r:id="rId9" action="ppaction://hlinksldjump"/>
          </p:cNvPr>
          <p:cNvSpPr/>
          <p:nvPr/>
        </p:nvSpPr>
        <p:spPr>
          <a:xfrm>
            <a:off x="683311" y="2411890"/>
            <a:ext cx="63087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сопутствующие проявления опасных факторов пожара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3671238"/>
            <a:ext cx="8002240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SzPct val="150000"/>
            </a:pPr>
            <a:r>
              <a:rPr lang="ru-RU" sz="2000" dirty="0"/>
              <a:t>Приводит к нарушению теплового режима тела человека, вызывает перегрев, ухудшение самочувствия из-за интенсивного выведения необходимых организму солей, нарушения ритма дыхания, деятельности сердца и сосудов. Необходимо избегать длительного облучения инфракрасными лучами интенсивностью около 540 Вт/м.</a:t>
            </a:r>
          </a:p>
        </p:txBody>
      </p:sp>
    </p:spTree>
    <p:extLst>
      <p:ext uri="{BB962C8B-B14F-4D97-AF65-F5344CB8AC3E}">
        <p14:creationId xmlns:p14="http://schemas.microsoft.com/office/powerpoint/2010/main" val="2639371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-19590" y="0"/>
            <a:ext cx="9159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u="sng" dirty="0"/>
              <a:t>Опасные факторы пожара</a:t>
            </a:r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-26221" y="2809463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Пламя</a:t>
            </a:r>
            <a:endParaRPr lang="ru-RU" sz="2400" dirty="0"/>
          </a:p>
        </p:txBody>
      </p:sp>
      <p:sp>
        <p:nvSpPr>
          <p:cNvPr id="13" name="Прямоугольник 12">
            <a:hlinkClick r:id="rId5" action="ppaction://hlinksldjump"/>
          </p:cNvPr>
          <p:cNvSpPr/>
          <p:nvPr/>
        </p:nvSpPr>
        <p:spPr>
          <a:xfrm>
            <a:off x="-26221" y="3209573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Повышенная температура окружающей среды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-26221" y="3609683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Токсичные продукты горения</a:t>
            </a:r>
            <a:endParaRPr lang="ru-RU" sz="2400" dirty="0"/>
          </a:p>
        </p:txBody>
      </p:sp>
      <p:sp>
        <p:nvSpPr>
          <p:cNvPr id="15" name="Прямоугольник 14">
            <a:hlinkClick r:id="rId6" action="ppaction://hlinksldjump"/>
          </p:cNvPr>
          <p:cNvSpPr/>
          <p:nvPr/>
        </p:nvSpPr>
        <p:spPr>
          <a:xfrm>
            <a:off x="-19590" y="1211560"/>
            <a:ext cx="9150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Опасный фактор пожара (ОФП)</a:t>
            </a:r>
            <a:endParaRPr lang="ru-RU" sz="2400" dirty="0"/>
          </a:p>
        </p:txBody>
      </p:sp>
      <p:sp>
        <p:nvSpPr>
          <p:cNvPr id="2" name="Прямоугольник 1">
            <a:hlinkClick r:id="rId7" action="ppaction://hlinksldjump"/>
          </p:cNvPr>
          <p:cNvSpPr/>
          <p:nvPr/>
        </p:nvSpPr>
        <p:spPr>
          <a:xfrm>
            <a:off x="683311" y="1611670"/>
            <a:ext cx="6689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воздействие которого приводит к материальному ущербу</a:t>
            </a:r>
            <a:endParaRPr lang="ru-RU" sz="2000" dirty="0"/>
          </a:p>
        </p:txBody>
      </p:sp>
      <p:sp>
        <p:nvSpPr>
          <p:cNvPr id="16" name="Прямоугольник 15">
            <a:hlinkClick r:id="rId8" action="ppaction://hlinksldjump"/>
          </p:cNvPr>
          <p:cNvSpPr/>
          <p:nvPr/>
        </p:nvSpPr>
        <p:spPr>
          <a:xfrm>
            <a:off x="683311" y="2011780"/>
            <a:ext cx="4775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воздействующим на людей и имущество</a:t>
            </a:r>
            <a:endParaRPr lang="ru-RU" sz="2000" dirty="0"/>
          </a:p>
        </p:txBody>
      </p:sp>
      <p:sp>
        <p:nvSpPr>
          <p:cNvPr id="17" name="Прямоугольник 16">
            <a:hlinkClick r:id="rId9" action="ppaction://hlinksldjump"/>
          </p:cNvPr>
          <p:cNvSpPr/>
          <p:nvPr/>
        </p:nvSpPr>
        <p:spPr>
          <a:xfrm>
            <a:off x="683311" y="2411890"/>
            <a:ext cx="63087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сопутствующие проявления опасных факторов пожара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070865"/>
            <a:ext cx="800224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SzPct val="150000"/>
            </a:pPr>
            <a:r>
              <a:rPr lang="ru-RU" sz="2000" dirty="0"/>
              <a:t>Состав продуктов сгорания зависит от состава горящего вещества и условий, при которых происходит его горение. При горении прежде всего выделяется большое кол-во оксида углерода, углекислого газа, оксидов азота, которые заполняют объём помещения, в котором происходит горение, и создают опасные для жизни человека концентрации.</a:t>
            </a:r>
          </a:p>
        </p:txBody>
      </p:sp>
    </p:spTree>
    <p:extLst>
      <p:ext uri="{BB962C8B-B14F-4D97-AF65-F5344CB8AC3E}">
        <p14:creationId xmlns:p14="http://schemas.microsoft.com/office/powerpoint/2010/main" val="263937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r="12431"/>
          <a:stretch/>
        </p:blipFill>
        <p:spPr bwMode="auto">
          <a:xfrm>
            <a:off x="-16598" y="0"/>
            <a:ext cx="915760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40767" y="-24340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u="sng" dirty="0"/>
              <a:t>Меню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-40767" y="1490323"/>
            <a:ext cx="9174972" cy="3877354"/>
            <a:chOff x="-40767" y="1080031"/>
            <a:chExt cx="9174972" cy="3877354"/>
          </a:xfrm>
        </p:grpSpPr>
        <p:sp>
          <p:nvSpPr>
            <p:cNvPr id="4" name="TextBox 3">
              <a:hlinkClick r:id="rId3" action="ppaction://hlinksldjump"/>
            </p:cNvPr>
            <p:cNvSpPr txBox="1"/>
            <p:nvPr/>
          </p:nvSpPr>
          <p:spPr>
            <a:xfrm>
              <a:off x="-9795" y="1080031"/>
              <a:ext cx="9144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u="sng" dirty="0"/>
                <a:t>Что такое пожарная безопасность</a:t>
              </a:r>
            </a:p>
          </p:txBody>
        </p:sp>
        <p:sp>
          <p:nvSpPr>
            <p:cNvPr id="5" name="TextBox 4">
              <a:hlinkClick r:id="rId4" action="ppaction://hlinksldjump"/>
            </p:cNvPr>
            <p:cNvSpPr txBox="1"/>
            <p:nvPr/>
          </p:nvSpPr>
          <p:spPr>
            <a:xfrm>
              <a:off x="-9795" y="1634029"/>
              <a:ext cx="9144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u="sng" dirty="0"/>
                <a:t>Термины</a:t>
              </a:r>
            </a:p>
          </p:txBody>
        </p:sp>
        <p:sp>
          <p:nvSpPr>
            <p:cNvPr id="7" name="TextBox 6">
              <a:hlinkClick r:id="rId5" action="ppaction://hlinksldjump"/>
            </p:cNvPr>
            <p:cNvSpPr txBox="1"/>
            <p:nvPr/>
          </p:nvSpPr>
          <p:spPr>
            <a:xfrm>
              <a:off x="-40767" y="2187395"/>
              <a:ext cx="9144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u="sng" dirty="0"/>
                <a:t>Общие требования для предотвращение пожара</a:t>
              </a:r>
            </a:p>
          </p:txBody>
        </p:sp>
        <p:sp>
          <p:nvSpPr>
            <p:cNvPr id="8" name="TextBox 7">
              <a:hlinkClick r:id="rId6" action="ppaction://hlinksldjump"/>
            </p:cNvPr>
            <p:cNvSpPr txBox="1"/>
            <p:nvPr/>
          </p:nvSpPr>
          <p:spPr>
            <a:xfrm>
              <a:off x="-40767" y="2741393"/>
              <a:ext cx="9144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u="sng" dirty="0"/>
                <a:t>Категории помещений по опасности</a:t>
              </a:r>
            </a:p>
          </p:txBody>
        </p:sp>
        <p:sp>
          <p:nvSpPr>
            <p:cNvPr id="9" name="TextBox 8">
              <a:hlinkClick r:id="rId7" action="ppaction://hlinksldjump"/>
            </p:cNvPr>
            <p:cNvSpPr txBox="1"/>
            <p:nvPr/>
          </p:nvSpPr>
          <p:spPr>
            <a:xfrm>
              <a:off x="-40767" y="3295391"/>
              <a:ext cx="9144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u="sng" dirty="0"/>
                <a:t>Опасные факторы пожара</a:t>
              </a:r>
            </a:p>
          </p:txBody>
        </p:sp>
        <p:sp>
          <p:nvSpPr>
            <p:cNvPr id="10" name="TextBox 9">
              <a:hlinkClick r:id="rId8" action="ppaction://hlinksldjump"/>
            </p:cNvPr>
            <p:cNvSpPr txBox="1"/>
            <p:nvPr/>
          </p:nvSpPr>
          <p:spPr>
            <a:xfrm>
              <a:off x="-40767" y="3849389"/>
              <a:ext cx="9144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u="sng" dirty="0"/>
                <a:t>Условия протекания и стадии пожара</a:t>
              </a:r>
            </a:p>
          </p:txBody>
        </p:sp>
        <p:sp>
          <p:nvSpPr>
            <p:cNvPr id="11" name="TextBox 10">
              <a:hlinkClick r:id="rId9" action="ppaction://hlinksldjump"/>
            </p:cNvPr>
            <p:cNvSpPr txBox="1"/>
            <p:nvPr/>
          </p:nvSpPr>
          <p:spPr>
            <a:xfrm>
              <a:off x="-40767" y="4403387"/>
              <a:ext cx="9144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u="sng" dirty="0"/>
                <a:t>Методы противодействия пожару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419872" y="980728"/>
            <a:ext cx="2088232" cy="5232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Выберете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980728"/>
            <a:ext cx="910323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46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-19591" y="188640"/>
            <a:ext cx="9159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/>
              <a:t>Условия протекания и стадий пожара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141502"/>
            <a:ext cx="7931078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SzPct val="150000"/>
            </a:pPr>
            <a:r>
              <a:rPr lang="ru-RU" sz="2000" dirty="0"/>
              <a:t>Для того, чтобы произошло возгорание, необходимо наличие трех условий:</a:t>
            </a:r>
          </a:p>
          <a:p>
            <a:pPr marL="1325563" indent="-342900">
              <a:buSzPct val="100000"/>
              <a:buFont typeface="Wingdings" pitchFamily="2" charset="2"/>
              <a:buChar char="§"/>
            </a:pPr>
            <a:r>
              <a:rPr lang="ru-RU" sz="2000" dirty="0"/>
              <a:t>горючая среда.</a:t>
            </a:r>
          </a:p>
          <a:p>
            <a:pPr marL="1325563" indent="-342900">
              <a:buSzPct val="100000"/>
              <a:buFont typeface="Wingdings" pitchFamily="2" charset="2"/>
              <a:buChar char="§"/>
            </a:pPr>
            <a:r>
              <a:rPr lang="ru-RU" sz="2000" dirty="0"/>
              <a:t>источник зажигания — открытый огонь, химическая реакция, электроток.</a:t>
            </a:r>
          </a:p>
          <a:p>
            <a:pPr marL="1325563" indent="-342900">
              <a:buSzPct val="100000"/>
              <a:buFont typeface="Wingdings" pitchFamily="2" charset="2"/>
              <a:buChar char="§"/>
            </a:pPr>
            <a:r>
              <a:rPr lang="ru-RU" sz="2000" dirty="0"/>
              <a:t>наличие окислителя, например, кислорода воздуха.</a:t>
            </a:r>
          </a:p>
          <a:p>
            <a:pPr>
              <a:buSzPct val="150000"/>
            </a:pPr>
            <a:r>
              <a:rPr lang="ru-RU" sz="2000" dirty="0"/>
              <a:t>Сущность горения заключается в следующем: нагревание источников зажигания горючего материала до начала его теплового разложения. В процессе теплового разложения образуется угарный газ, вода и большое количество тепла. Выделяются также углекислый газ и сажа, которая оседает на окружающем рельефе местности. Время от начала зажигания горючего материала до его воспламенения называется временем воспламенения.</a:t>
            </a:r>
          </a:p>
          <a:p>
            <a:pPr>
              <a:buSzPct val="150000"/>
            </a:pPr>
            <a:endParaRPr lang="ru-RU" sz="2000" dirty="0"/>
          </a:p>
          <a:p>
            <a:pPr>
              <a:buSzPct val="150000"/>
            </a:pPr>
            <a:r>
              <a:rPr lang="ru-RU" sz="2000" dirty="0"/>
              <a:t>Максимальное время воспламенения может составлять несколько месяцев.</a:t>
            </a:r>
          </a:p>
          <a:p>
            <a:pPr>
              <a:buSzPct val="150000"/>
            </a:pPr>
            <a:endParaRPr lang="ru-RU" sz="2000" dirty="0"/>
          </a:p>
          <a:p>
            <a:pPr>
              <a:buSzPct val="150000"/>
            </a:pPr>
            <a:r>
              <a:rPr lang="ru-RU" sz="2000" dirty="0"/>
              <a:t>С момента воспламенения начинается пожар.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8042841" y="1139713"/>
            <a:ext cx="1097346" cy="4708187"/>
            <a:chOff x="8042841" y="1139713"/>
            <a:chExt cx="1097346" cy="4708187"/>
          </a:xfrm>
        </p:grpSpPr>
        <p:sp>
          <p:nvSpPr>
            <p:cNvPr id="3" name="Стрелка углом 2"/>
            <p:cNvSpPr/>
            <p:nvPr/>
          </p:nvSpPr>
          <p:spPr>
            <a:xfrm flipV="1">
              <a:off x="8135390" y="1141501"/>
              <a:ext cx="1004797" cy="4706399"/>
            </a:xfrm>
            <a:prstGeom prst="ben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 rot="16200000">
              <a:off x="6020396" y="3162158"/>
              <a:ext cx="4445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Стадии пожара в помещение</a:t>
              </a:r>
            </a:p>
          </p:txBody>
        </p:sp>
      </p:grpSp>
      <p:sp>
        <p:nvSpPr>
          <p:cNvPr id="13" name="Прямоугольник 12">
            <a:hlinkClick r:id="rId4" action="ppaction://hlinksldjump"/>
          </p:cNvPr>
          <p:cNvSpPr/>
          <p:nvPr/>
        </p:nvSpPr>
        <p:spPr>
          <a:xfrm>
            <a:off x="8062875" y="1139713"/>
            <a:ext cx="1081125" cy="4708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46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-19591" y="188640"/>
            <a:ext cx="9159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/>
              <a:t>Условия протекания и стадий пожара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141502"/>
            <a:ext cx="7931078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SzPct val="150000"/>
            </a:pPr>
            <a:r>
              <a:rPr lang="ru-RU" sz="2000" dirty="0"/>
              <a:t>Для того, чтобы произошло возгорание, необходимо наличие трех условий:</a:t>
            </a:r>
          </a:p>
          <a:p>
            <a:pPr marL="1325563" indent="-342900">
              <a:buSzPct val="100000"/>
              <a:buFont typeface="Wingdings" pitchFamily="2" charset="2"/>
              <a:buChar char="§"/>
            </a:pPr>
            <a:r>
              <a:rPr lang="ru-RU" sz="2000" dirty="0"/>
              <a:t>горючая среда.</a:t>
            </a:r>
          </a:p>
          <a:p>
            <a:pPr marL="1325563" indent="-342900">
              <a:buSzPct val="100000"/>
              <a:buFont typeface="Wingdings" pitchFamily="2" charset="2"/>
              <a:buChar char="§"/>
            </a:pPr>
            <a:r>
              <a:rPr lang="ru-RU" sz="2000" dirty="0"/>
              <a:t>источник зажигания — открытый огонь, химическая реакция, электроток.</a:t>
            </a:r>
          </a:p>
          <a:p>
            <a:pPr marL="1325563" indent="-342900">
              <a:buSzPct val="100000"/>
              <a:buFont typeface="Wingdings" pitchFamily="2" charset="2"/>
              <a:buChar char="§"/>
            </a:pPr>
            <a:r>
              <a:rPr lang="ru-RU" sz="2000" dirty="0"/>
              <a:t>наличие окислителя, например, кислорода воздуха.</a:t>
            </a:r>
          </a:p>
          <a:p>
            <a:pPr>
              <a:buSzPct val="150000"/>
            </a:pPr>
            <a:r>
              <a:rPr lang="ru-RU" sz="2000" dirty="0"/>
              <a:t>Сущность горения заключается в следующем: нагревание источников зажигания горючего материала до начала его теплового разложения. В процессе теплового разложения образуется угарный газ, вода и большое количество тепла. Выделяются также углекислый газ и сажа, которая оседает на окружающем рельефе местности. Время от начала зажигания горючего материала до его воспламенения называется временем воспламенения.</a:t>
            </a:r>
          </a:p>
          <a:p>
            <a:pPr>
              <a:buSzPct val="150000"/>
            </a:pPr>
            <a:endParaRPr lang="ru-RU" sz="2000" dirty="0"/>
          </a:p>
          <a:p>
            <a:pPr>
              <a:buSzPct val="150000"/>
            </a:pPr>
            <a:r>
              <a:rPr lang="ru-RU" sz="2000" dirty="0"/>
              <a:t>Максимальное время воспламенения может составлять несколько месяцев.</a:t>
            </a:r>
          </a:p>
          <a:p>
            <a:pPr>
              <a:buSzPct val="150000"/>
            </a:pPr>
            <a:endParaRPr lang="ru-RU" sz="2000" dirty="0"/>
          </a:p>
          <a:p>
            <a:pPr>
              <a:buSzPct val="150000"/>
            </a:pPr>
            <a:r>
              <a:rPr lang="ru-RU" sz="2000" dirty="0"/>
              <a:t>С момента воспламенения начинается пожар.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8042841" y="1139713"/>
            <a:ext cx="1097346" cy="4708187"/>
            <a:chOff x="8042841" y="1139713"/>
            <a:chExt cx="1097346" cy="4708187"/>
          </a:xfrm>
        </p:grpSpPr>
        <p:sp>
          <p:nvSpPr>
            <p:cNvPr id="3" name="Стрелка углом 2"/>
            <p:cNvSpPr/>
            <p:nvPr/>
          </p:nvSpPr>
          <p:spPr>
            <a:xfrm flipV="1">
              <a:off x="8135390" y="1141501"/>
              <a:ext cx="1004797" cy="4706399"/>
            </a:xfrm>
            <a:prstGeom prst="ben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 rot="16200000">
              <a:off x="6020396" y="3162158"/>
              <a:ext cx="4445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Стадии пожара в помещение</a:t>
              </a:r>
            </a:p>
          </p:txBody>
        </p:sp>
      </p:grpSp>
      <p:sp>
        <p:nvSpPr>
          <p:cNvPr id="13" name="Прямоугольник 12">
            <a:hlinkClick r:id="rId4" action="ppaction://hlinksldjump"/>
          </p:cNvPr>
          <p:cNvSpPr/>
          <p:nvPr/>
        </p:nvSpPr>
        <p:spPr>
          <a:xfrm>
            <a:off x="8062875" y="1139713"/>
            <a:ext cx="1081125" cy="4708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5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 flipH="1">
            <a:off x="8042841" y="1139713"/>
            <a:ext cx="1097346" cy="4708187"/>
            <a:chOff x="8042841" y="1139713"/>
            <a:chExt cx="1097346" cy="4708187"/>
          </a:xfrm>
        </p:grpSpPr>
        <p:sp>
          <p:nvSpPr>
            <p:cNvPr id="10" name="Стрелка углом 9"/>
            <p:cNvSpPr/>
            <p:nvPr/>
          </p:nvSpPr>
          <p:spPr>
            <a:xfrm flipV="1">
              <a:off x="8135390" y="1141501"/>
              <a:ext cx="1004797" cy="4706399"/>
            </a:xfrm>
            <a:prstGeom prst="ben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6020396" y="3162158"/>
              <a:ext cx="4445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Условия  протекания  пожара</a:t>
              </a:r>
            </a:p>
          </p:txBody>
        </p:sp>
      </p:grpSp>
      <p:sp>
        <p:nvSpPr>
          <p:cNvPr id="14" name="Прямоугольник 13">
            <a:hlinkClick r:id="rId4" action="ppaction://hlinksldjump"/>
          </p:cNvPr>
          <p:cNvSpPr/>
          <p:nvPr/>
        </p:nvSpPr>
        <p:spPr>
          <a:xfrm>
            <a:off x="8062875" y="1139713"/>
            <a:ext cx="1081125" cy="4708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07504" y="1141502"/>
            <a:ext cx="7931078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33400" indent="-342900">
              <a:buSzPct val="100000"/>
              <a:buFont typeface="Wingdings" pitchFamily="2" charset="2"/>
              <a:buChar char="§"/>
            </a:pPr>
            <a:r>
              <a:rPr lang="ru-RU" sz="2000" dirty="0"/>
              <a:t>Первые 10—20 минут пожар распространяется линейно вдоль горючего материала. В это время помещение заполняется дымом; рассмотреть в это время пламя невозможно. Температура воздуха поднимается в помещении до 250—300 градусов. Это температура воспламенения основных горючих материалов.</a:t>
            </a:r>
          </a:p>
          <a:p>
            <a:pPr marL="533400" indent="-342900">
              <a:buSzPct val="100000"/>
              <a:buFont typeface="Wingdings" pitchFamily="2" charset="2"/>
              <a:buChar char="§"/>
            </a:pPr>
            <a:r>
              <a:rPr lang="ru-RU" sz="2000" dirty="0"/>
              <a:t>Через 20 минут начинается объёмное распространение пожара.</a:t>
            </a:r>
          </a:p>
          <a:p>
            <a:pPr marL="533400" indent="-342900">
              <a:buSzPct val="100000"/>
              <a:buFont typeface="Wingdings" pitchFamily="2" charset="2"/>
              <a:buChar char="§"/>
            </a:pPr>
            <a:r>
              <a:rPr lang="ru-RU" sz="2000" dirty="0"/>
              <a:t>Спустя ещё 10 минут наступает разрушение остекления. Увеличивается приток свежего воздуха, резко прогрессирует развитие пожара. Температура достигает 900 градусов.</a:t>
            </a:r>
          </a:p>
          <a:p>
            <a:pPr marL="533400" indent="-342900">
              <a:buSzPct val="100000"/>
              <a:buFont typeface="Wingdings" pitchFamily="2" charset="2"/>
              <a:buChar char="§"/>
            </a:pPr>
            <a:r>
              <a:rPr lang="ru-RU" sz="2000" dirty="0"/>
              <a:t>Фаза выгорания. В течение 10 минут максимальная скорость пожара.</a:t>
            </a:r>
          </a:p>
          <a:p>
            <a:pPr marL="533400" indent="-342900">
              <a:buSzPct val="100000"/>
              <a:buFont typeface="Wingdings" pitchFamily="2" charset="2"/>
              <a:buChar char="§"/>
            </a:pPr>
            <a:r>
              <a:rPr lang="ru-RU" sz="2000" dirty="0"/>
              <a:t>После того, как выгорают основные вещества, происходит фаза стабилизации пожара (от 20 минут до 5 часов). Если огонь не может перекинуться на другие помещения, пожар идёт на улицу.</a:t>
            </a:r>
          </a:p>
          <a:p>
            <a:pPr>
              <a:buSzPct val="150000"/>
            </a:pPr>
            <a:endParaRPr lang="ru-RU" sz="2000" dirty="0"/>
          </a:p>
          <a:p>
            <a:pPr>
              <a:buSzPct val="150000"/>
            </a:pPr>
            <a:r>
              <a:rPr lang="ru-RU" sz="2000" dirty="0"/>
              <a:t>В это время происходит обрушение выгоревших конструкций.</a:t>
            </a:r>
          </a:p>
          <a:p>
            <a:pPr>
              <a:buSzPct val="150000"/>
            </a:pP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-19591" y="188640"/>
            <a:ext cx="9159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/>
              <a:t>Условия протекания и стадий пожара</a:t>
            </a:r>
          </a:p>
        </p:txBody>
      </p:sp>
    </p:spTree>
    <p:extLst>
      <p:ext uri="{BB962C8B-B14F-4D97-AF65-F5344CB8AC3E}">
        <p14:creationId xmlns:p14="http://schemas.microsoft.com/office/powerpoint/2010/main" val="226746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-15780" y="149731"/>
            <a:ext cx="9159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/>
              <a:t>Методы противодействия пожару</a:t>
            </a:r>
          </a:p>
        </p:txBody>
      </p:sp>
      <p:sp>
        <p:nvSpPr>
          <p:cNvPr id="13" name="Прямоугольник 12">
            <a:hlinkClick r:id="rId4" action="ppaction://hlinksldjump"/>
          </p:cNvPr>
          <p:cNvSpPr/>
          <p:nvPr/>
        </p:nvSpPr>
        <p:spPr>
          <a:xfrm>
            <a:off x="-21435" y="978817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Методы противодействия пожару</a:t>
            </a:r>
            <a:endParaRPr lang="ru-RU" sz="2000" dirty="0"/>
          </a:p>
        </p:txBody>
      </p:sp>
      <p:sp>
        <p:nvSpPr>
          <p:cNvPr id="18" name="Прямоугольник 17">
            <a:hlinkClick r:id="rId4" action="ppaction://hlinksldjump"/>
          </p:cNvPr>
          <p:cNvSpPr/>
          <p:nvPr/>
        </p:nvSpPr>
        <p:spPr>
          <a:xfrm>
            <a:off x="0" y="1378927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Профилактические действия</a:t>
            </a:r>
            <a:endParaRPr lang="ru-RU" sz="2000" dirty="0"/>
          </a:p>
        </p:txBody>
      </p:sp>
      <p:sp>
        <p:nvSpPr>
          <p:cNvPr id="19" name="Прямоугольник 18">
            <a:hlinkClick r:id="rId4" action="ppaction://hlinksldjump"/>
          </p:cNvPr>
          <p:cNvSpPr/>
          <p:nvPr/>
        </p:nvSpPr>
        <p:spPr>
          <a:xfrm>
            <a:off x="1" y="1765753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Защитные действия</a:t>
            </a:r>
            <a:endParaRPr lang="ru-RU" sz="2000" dirty="0"/>
          </a:p>
        </p:txBody>
      </p:sp>
      <p:sp>
        <p:nvSpPr>
          <p:cNvPr id="20" name="Прямоугольник 19">
            <a:hlinkClick r:id="rId4" action="ppaction://hlinksldjump"/>
          </p:cNvPr>
          <p:cNvSpPr/>
          <p:nvPr/>
        </p:nvSpPr>
        <p:spPr>
          <a:xfrm>
            <a:off x="1" y="2165863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Борьба с пожаром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1017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-21435" y="978817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Методы противодействия пожару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-15780" y="149731"/>
            <a:ext cx="9159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/>
              <a:t>Методы противодействия пожару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8244" y="1378927"/>
            <a:ext cx="8890967" cy="43027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90500">
              <a:lnSpc>
                <a:spcPct val="80000"/>
              </a:lnSpc>
              <a:buSzPct val="100000"/>
            </a:pPr>
            <a:r>
              <a:rPr lang="ru-RU" dirty="0"/>
              <a:t>Методы противодействия пожару делятся на:</a:t>
            </a:r>
          </a:p>
          <a:p>
            <a:pPr marL="981075" indent="-285750">
              <a:lnSpc>
                <a:spcPct val="80000"/>
              </a:lnSpc>
              <a:buSzPct val="100000"/>
              <a:buFont typeface="Arial" pitchFamily="34" charset="0"/>
              <a:buChar char="•"/>
            </a:pPr>
            <a:r>
              <a:rPr lang="ru-RU" dirty="0"/>
              <a:t>уменьшающие вероятность возникновения пожара (профилактические);</a:t>
            </a:r>
          </a:p>
          <a:p>
            <a:pPr marL="981075" indent="-285750">
              <a:lnSpc>
                <a:spcPct val="80000"/>
              </a:lnSpc>
              <a:buSzPct val="100000"/>
              <a:buFont typeface="Arial" pitchFamily="34" charset="0"/>
              <a:buChar char="•"/>
            </a:pPr>
            <a:r>
              <a:rPr lang="ru-RU" dirty="0"/>
              <a:t>защиту и спасение людей от огня.</a:t>
            </a:r>
          </a:p>
          <a:p>
            <a:pPr marL="981075" indent="-285750">
              <a:lnSpc>
                <a:spcPct val="80000"/>
              </a:lnSpc>
              <a:buSzPct val="100000"/>
              <a:buFont typeface="Arial" pitchFamily="34" charset="0"/>
              <a:buChar char="•"/>
            </a:pPr>
            <a:endParaRPr lang="ru-RU" dirty="0"/>
          </a:p>
          <a:p>
            <a:pPr marL="190500">
              <a:lnSpc>
                <a:spcPct val="80000"/>
              </a:lnSpc>
              <a:buSzPct val="100000"/>
            </a:pPr>
            <a:r>
              <a:rPr lang="ru-RU" dirty="0"/>
              <a:t>Предотвращение распространения пожара достигается мероприятиями, ограничивающими площадь, интенсивность и продолжительность горения. К ним относятся:</a:t>
            </a:r>
          </a:p>
          <a:p>
            <a:pPr marL="722313" indent="-285750">
              <a:lnSpc>
                <a:spcPct val="80000"/>
              </a:lnSpc>
              <a:buSzPct val="100000"/>
              <a:buFont typeface="Arial" pitchFamily="34" charset="0"/>
              <a:buChar char="•"/>
            </a:pPr>
            <a:r>
              <a:rPr lang="ru-RU" dirty="0"/>
              <a:t>конструктивные и объемно-планировочные решения, препятствующие распространению опасных факторов пожара по помещению, между помещениями, между группами помещений различной функциональной пожарной опасности, между этажами и секциями, между пожарными отсеками, а также между зданиями;</a:t>
            </a:r>
          </a:p>
          <a:p>
            <a:pPr marL="722313" indent="-285750">
              <a:lnSpc>
                <a:spcPct val="80000"/>
              </a:lnSpc>
              <a:buSzPct val="100000"/>
              <a:buFont typeface="Arial" pitchFamily="34" charset="0"/>
              <a:buChar char="•"/>
            </a:pPr>
            <a:r>
              <a:rPr lang="ru-RU" dirty="0"/>
              <a:t>ограничение пожарной опасности строительных материалов, используемых в поверхностных слоях конструкций здания, в том числе кровель, отделок и облицовок фасадов, помещений и путей эвакуации;</a:t>
            </a:r>
          </a:p>
          <a:p>
            <a:pPr marL="722313" indent="-285750">
              <a:lnSpc>
                <a:spcPct val="80000"/>
              </a:lnSpc>
              <a:buSzPct val="100000"/>
              <a:buFont typeface="Arial" pitchFamily="34" charset="0"/>
              <a:buChar char="•"/>
            </a:pPr>
            <a:r>
              <a:rPr lang="ru-RU" dirty="0"/>
              <a:t>снижение технологической </a:t>
            </a:r>
            <a:r>
              <a:rPr lang="ru-RU" dirty="0" err="1"/>
              <a:t>взрыво</a:t>
            </a:r>
            <a:r>
              <a:rPr lang="ru-RU" dirty="0"/>
              <a:t>-пожарной и пожарной опасности помещений и зданий;</a:t>
            </a:r>
          </a:p>
          <a:p>
            <a:pPr marL="722313" indent="-285750">
              <a:lnSpc>
                <a:spcPct val="80000"/>
              </a:lnSpc>
              <a:buSzPct val="100000"/>
              <a:buFont typeface="Arial" pitchFamily="34" charset="0"/>
              <a:buChar char="•"/>
            </a:pPr>
            <a:r>
              <a:rPr lang="ru-RU" dirty="0"/>
              <a:t>наличие первичных, в том числе автоматических и привозных средств пожаротушения; сигнализация и оповещение о пожаре.</a:t>
            </a:r>
          </a:p>
        </p:txBody>
      </p:sp>
      <p:sp>
        <p:nvSpPr>
          <p:cNvPr id="17" name="Прямоугольник 16">
            <a:hlinkClick r:id="rId5" action="ppaction://hlinksldjump"/>
          </p:cNvPr>
          <p:cNvSpPr/>
          <p:nvPr/>
        </p:nvSpPr>
        <p:spPr>
          <a:xfrm>
            <a:off x="108244" y="5681643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Профилактические действия</a:t>
            </a:r>
            <a:endParaRPr lang="ru-RU" sz="2000" dirty="0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108245" y="6068469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Защитные действия</a:t>
            </a:r>
            <a:endParaRPr lang="ru-RU" sz="2000" dirty="0"/>
          </a:p>
        </p:txBody>
      </p:sp>
      <p:sp>
        <p:nvSpPr>
          <p:cNvPr id="19" name="Прямоугольник 18">
            <a:hlinkClick r:id="rId7" action="ppaction://hlinksldjump"/>
          </p:cNvPr>
          <p:cNvSpPr/>
          <p:nvPr/>
        </p:nvSpPr>
        <p:spPr>
          <a:xfrm>
            <a:off x="108245" y="6468579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Борьба с пожаром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67464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-21435" y="978817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Методы противодействия пожару</a:t>
            </a:r>
            <a:endParaRPr lang="ru-RU" sz="2000" dirty="0"/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-15779" y="1378927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Профилактические действия</a:t>
            </a:r>
            <a:endParaRPr lang="ru-RU" sz="2000" dirty="0"/>
          </a:p>
        </p:txBody>
      </p:sp>
      <p:sp>
        <p:nvSpPr>
          <p:cNvPr id="13" name="Прямоугольник 12">
            <a:hlinkClick r:id="rId5" action="ppaction://hlinksldjump"/>
          </p:cNvPr>
          <p:cNvSpPr/>
          <p:nvPr/>
        </p:nvSpPr>
        <p:spPr>
          <a:xfrm>
            <a:off x="72001" y="5134833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Защитные действия</a:t>
            </a:r>
            <a:endParaRPr lang="ru-RU" sz="2000" dirty="0"/>
          </a:p>
        </p:txBody>
      </p:sp>
      <p:sp>
        <p:nvSpPr>
          <p:cNvPr id="14" name="Прямоугольник 13">
            <a:hlinkClick r:id="rId6" action="ppaction://hlinksldjump"/>
          </p:cNvPr>
          <p:cNvSpPr/>
          <p:nvPr/>
        </p:nvSpPr>
        <p:spPr>
          <a:xfrm>
            <a:off x="72001" y="5534943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Борьба с пожаром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-15780" y="149731"/>
            <a:ext cx="9159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/>
              <a:t>Методы противодействия пожару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4590" y="1720840"/>
            <a:ext cx="8890967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90500">
              <a:buSzPct val="100000"/>
            </a:pPr>
            <a:r>
              <a:rPr lang="ru-RU" dirty="0"/>
              <a:t>Бытовые действия, уменьшающие вероятность возникновения пожара:</a:t>
            </a:r>
          </a:p>
          <a:p>
            <a:pPr marL="190500">
              <a:buSzPct val="100000"/>
            </a:pPr>
            <a:endParaRPr lang="ru-RU" dirty="0"/>
          </a:p>
          <a:p>
            <a:pPr marL="722313" indent="-285750">
              <a:buSzPct val="100000"/>
              <a:buFont typeface="Wingdings" pitchFamily="2" charset="2"/>
              <a:buChar char="§"/>
            </a:pPr>
            <a:r>
              <a:rPr lang="ru-RU" dirty="0"/>
              <a:t>Электропроводку во избежание возникновения короткого замыкания, способного привести к пожару, изолируют.</a:t>
            </a:r>
          </a:p>
          <a:p>
            <a:pPr marL="722313" indent="-285750">
              <a:buSzPct val="100000"/>
              <a:buFont typeface="Wingdings" pitchFamily="2" charset="2"/>
              <a:buChar char="§"/>
            </a:pPr>
            <a:r>
              <a:rPr lang="ru-RU" dirty="0"/>
              <a:t>Изолируют от влаги розетки, расположенные в санузлах и на внешних стенах.</a:t>
            </a:r>
          </a:p>
          <a:p>
            <a:pPr marL="722313" indent="-285750">
              <a:buSzPct val="100000"/>
              <a:buFont typeface="Wingdings" pitchFamily="2" charset="2"/>
              <a:buChar char="§"/>
            </a:pPr>
            <a:r>
              <a:rPr lang="ru-RU" dirty="0"/>
              <a:t>Устанавливают УЗО и автоматические предохранители.</a:t>
            </a:r>
          </a:p>
          <a:p>
            <a:pPr marL="722313" indent="-285750">
              <a:buSzPct val="100000"/>
              <a:buFont typeface="Wingdings" pitchFamily="2" charset="2"/>
              <a:buChar char="§"/>
            </a:pPr>
            <a:r>
              <a:rPr lang="ru-RU" dirty="0" err="1"/>
              <a:t>Теплоизолируют</a:t>
            </a:r>
            <a:r>
              <a:rPr lang="ru-RU" dirty="0"/>
              <a:t> газовые и электрические плиты от деревянной мебели.</a:t>
            </a:r>
          </a:p>
          <a:p>
            <a:pPr marL="722313" indent="-285750">
              <a:buSzPct val="100000"/>
              <a:buFont typeface="Wingdings" pitchFamily="2" charset="2"/>
              <a:buChar char="§"/>
            </a:pPr>
            <a:r>
              <a:rPr lang="ru-RU" dirty="0"/>
              <a:t>Для тушения окурков используют пепельницы, а свечи зажигают в подсвечниках.</a:t>
            </a:r>
          </a:p>
          <a:p>
            <a:pPr marL="190500">
              <a:buSzPct val="100000"/>
            </a:pPr>
            <a:endParaRPr lang="ru-RU" dirty="0"/>
          </a:p>
          <a:p>
            <a:pPr marL="190500">
              <a:buSzPct val="100000"/>
            </a:pPr>
            <a:endParaRPr lang="ru-RU" dirty="0"/>
          </a:p>
          <a:p>
            <a:pPr marL="190500">
              <a:buSzPct val="100000"/>
            </a:pPr>
            <a:r>
              <a:rPr lang="ru-RU" dirty="0"/>
              <a:t>Также все сотрудники предприятий России должны изучать пожарный-технический минимум.</a:t>
            </a:r>
          </a:p>
        </p:txBody>
      </p:sp>
    </p:spTree>
    <p:extLst>
      <p:ext uri="{BB962C8B-B14F-4D97-AF65-F5344CB8AC3E}">
        <p14:creationId xmlns:p14="http://schemas.microsoft.com/office/powerpoint/2010/main" val="2423557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-21435" y="978817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Методы противодействия пожару</a:t>
            </a:r>
            <a:endParaRPr lang="ru-RU" sz="2000" dirty="0"/>
          </a:p>
        </p:txBody>
      </p:sp>
      <p:sp>
        <p:nvSpPr>
          <p:cNvPr id="10" name="Прямоугольник 9">
            <a:hlinkClick r:id="rId5" action="ppaction://hlinksldjump"/>
          </p:cNvPr>
          <p:cNvSpPr/>
          <p:nvPr/>
        </p:nvSpPr>
        <p:spPr>
          <a:xfrm>
            <a:off x="11359" y="1378927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Профилактические действия</a:t>
            </a:r>
            <a:endParaRPr lang="ru-RU" sz="2000" dirty="0"/>
          </a:p>
        </p:txBody>
      </p:sp>
      <p:sp>
        <p:nvSpPr>
          <p:cNvPr id="13" name="Прямоугольник 12">
            <a:hlinkClick r:id="rId4" action="ppaction://hlinksldjump"/>
          </p:cNvPr>
          <p:cNvSpPr/>
          <p:nvPr/>
        </p:nvSpPr>
        <p:spPr>
          <a:xfrm>
            <a:off x="11360" y="1765753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Защитные действия</a:t>
            </a:r>
            <a:endParaRPr lang="ru-RU" sz="2000" dirty="0"/>
          </a:p>
        </p:txBody>
      </p:sp>
      <p:sp>
        <p:nvSpPr>
          <p:cNvPr id="14" name="Прямоугольник 13">
            <a:hlinkClick r:id="rId6" action="ppaction://hlinksldjump"/>
          </p:cNvPr>
          <p:cNvSpPr/>
          <p:nvPr/>
        </p:nvSpPr>
        <p:spPr>
          <a:xfrm>
            <a:off x="108244" y="3627888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Борьба с пожаром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-15780" y="149731"/>
            <a:ext cx="9159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/>
              <a:t>Методы противодействия пожару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8244" y="2150560"/>
            <a:ext cx="8890967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90500">
              <a:buSzPct val="100000"/>
            </a:pPr>
            <a:r>
              <a:rPr lang="ru-RU" dirty="0"/>
              <a:t>Защита непосредственно от пожара делится на защиту человека от высокой температуры и от зачастую более опасных отравляющих веществ, выделяемых при пожаре в воздух. Используют теплоизолирующую одежду БОП (боевую одежду пожарного), изолирующие противогазы и аппараты на сжатом воздухе, фильтрующие воздух капюшоны по типу противогазов.</a:t>
            </a:r>
          </a:p>
        </p:txBody>
      </p:sp>
    </p:spTree>
    <p:extLst>
      <p:ext uri="{BB962C8B-B14F-4D97-AF65-F5344CB8AC3E}">
        <p14:creationId xmlns:p14="http://schemas.microsoft.com/office/powerpoint/2010/main" val="2423557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-21435" y="978817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Методы противодействия пожару</a:t>
            </a:r>
            <a:endParaRPr lang="ru-RU" sz="2000" dirty="0"/>
          </a:p>
        </p:txBody>
      </p:sp>
      <p:sp>
        <p:nvSpPr>
          <p:cNvPr id="10" name="Прямоугольник 9">
            <a:hlinkClick r:id="rId5" action="ppaction://hlinksldjump"/>
          </p:cNvPr>
          <p:cNvSpPr/>
          <p:nvPr/>
        </p:nvSpPr>
        <p:spPr>
          <a:xfrm>
            <a:off x="-21436" y="1365643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Профилактические действия</a:t>
            </a:r>
            <a:endParaRPr lang="ru-RU" sz="2000" dirty="0"/>
          </a:p>
        </p:txBody>
      </p:sp>
      <p:sp>
        <p:nvSpPr>
          <p:cNvPr id="13" name="Прямоугольник 12">
            <a:hlinkClick r:id="rId6" action="ppaction://hlinksldjump"/>
          </p:cNvPr>
          <p:cNvSpPr/>
          <p:nvPr/>
        </p:nvSpPr>
        <p:spPr>
          <a:xfrm>
            <a:off x="-21435" y="1752469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Защитные действия</a:t>
            </a:r>
            <a:endParaRPr lang="ru-RU" sz="2000" dirty="0"/>
          </a:p>
        </p:txBody>
      </p:sp>
      <p:sp>
        <p:nvSpPr>
          <p:cNvPr id="14" name="Прямоугольник 13">
            <a:hlinkClick r:id="rId4" action="ppaction://hlinksldjump"/>
          </p:cNvPr>
          <p:cNvSpPr/>
          <p:nvPr/>
        </p:nvSpPr>
        <p:spPr>
          <a:xfrm>
            <a:off x="-21435" y="2152579"/>
            <a:ext cx="9150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Борьба с пожаром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-15780" y="149731"/>
            <a:ext cx="9159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/>
              <a:t>Методы противодействия пожару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15780" y="2565973"/>
            <a:ext cx="8890967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90500">
              <a:buSzPct val="100000"/>
            </a:pPr>
            <a:r>
              <a:rPr lang="ru-RU" dirty="0"/>
              <a:t>Активная борьба с пожаром (тушение пожара) производится огнетушителями различного наполнения, песком и другими негорючими материалами, мешающими огню распространяться и гореть. Также иногда огонь сбивают взрывной волной.</a:t>
            </a:r>
          </a:p>
          <a:p>
            <a:pPr marL="190500">
              <a:buSzPct val="100000"/>
            </a:pPr>
            <a:endParaRPr lang="ru-RU" dirty="0"/>
          </a:p>
          <a:p>
            <a:pPr marL="190500">
              <a:buSzPct val="100000"/>
            </a:pPr>
            <a:r>
              <a:rPr lang="ru-RU" dirty="0"/>
              <a:t>Для </a:t>
            </a:r>
            <a:r>
              <a:rPr lang="ru-RU" dirty="0" err="1"/>
              <a:t>самоэвакуации</a:t>
            </a:r>
            <a:r>
              <a:rPr lang="ru-RU" dirty="0"/>
              <a:t> людей из горящих зданий применяется лебёдка, закреплённая с внешней стороны окна, по которой проживающие на высоких этажах люди могут спуститься на землю. Для защиты ценных вещей и документов от огня применяются несгораемые сейфы.</a:t>
            </a:r>
          </a:p>
        </p:txBody>
      </p:sp>
    </p:spTree>
    <p:extLst>
      <p:ext uri="{BB962C8B-B14F-4D97-AF65-F5344CB8AC3E}">
        <p14:creationId xmlns:p14="http://schemas.microsoft.com/office/powerpoint/2010/main" val="2423557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r="12431"/>
          <a:stretch/>
        </p:blipFill>
        <p:spPr bwMode="auto">
          <a:xfrm>
            <a:off x="-16598" y="0"/>
            <a:ext cx="915760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4985110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r="12431"/>
          <a:stretch/>
        </p:blipFill>
        <p:spPr bwMode="auto">
          <a:xfrm>
            <a:off x="-16598" y="0"/>
            <a:ext cx="915760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40767" y="-24340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u="sng" dirty="0"/>
              <a:t>Меню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19872" y="980728"/>
            <a:ext cx="2088232" cy="5232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Выберете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980728"/>
            <a:ext cx="910323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Группа 13"/>
          <p:cNvGrpSpPr/>
          <p:nvPr/>
        </p:nvGrpSpPr>
        <p:grpSpPr>
          <a:xfrm>
            <a:off x="-40767" y="1490323"/>
            <a:ext cx="9174972" cy="3877354"/>
            <a:chOff x="-40767" y="1080031"/>
            <a:chExt cx="9174972" cy="3877354"/>
          </a:xfrm>
        </p:grpSpPr>
        <p:sp>
          <p:nvSpPr>
            <p:cNvPr id="15" name="TextBox 14">
              <a:hlinkClick r:id="rId3" action="ppaction://hlinksldjump"/>
            </p:cNvPr>
            <p:cNvSpPr txBox="1"/>
            <p:nvPr/>
          </p:nvSpPr>
          <p:spPr>
            <a:xfrm>
              <a:off x="-9795" y="1080031"/>
              <a:ext cx="9144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u="sng" dirty="0"/>
                <a:t>Что такое пожарная безопасность</a:t>
              </a:r>
            </a:p>
          </p:txBody>
        </p:sp>
        <p:sp>
          <p:nvSpPr>
            <p:cNvPr id="16" name="TextBox 15">
              <a:hlinkClick r:id="rId4" action="ppaction://hlinksldjump"/>
            </p:cNvPr>
            <p:cNvSpPr txBox="1"/>
            <p:nvPr/>
          </p:nvSpPr>
          <p:spPr>
            <a:xfrm>
              <a:off x="-9795" y="1634029"/>
              <a:ext cx="9144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u="sng" dirty="0"/>
                <a:t>Термины</a:t>
              </a:r>
            </a:p>
          </p:txBody>
        </p:sp>
        <p:sp>
          <p:nvSpPr>
            <p:cNvPr id="17" name="TextBox 16">
              <a:hlinkClick r:id="rId5" action="ppaction://hlinksldjump"/>
            </p:cNvPr>
            <p:cNvSpPr txBox="1"/>
            <p:nvPr/>
          </p:nvSpPr>
          <p:spPr>
            <a:xfrm>
              <a:off x="-40767" y="2187395"/>
              <a:ext cx="9144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u="sng" dirty="0"/>
                <a:t>Общие требования для предотвращение пожара</a:t>
              </a:r>
            </a:p>
          </p:txBody>
        </p:sp>
        <p:sp>
          <p:nvSpPr>
            <p:cNvPr id="18" name="TextBox 17">
              <a:hlinkClick r:id="rId6" action="ppaction://hlinksldjump"/>
            </p:cNvPr>
            <p:cNvSpPr txBox="1"/>
            <p:nvPr/>
          </p:nvSpPr>
          <p:spPr>
            <a:xfrm>
              <a:off x="-40767" y="2741393"/>
              <a:ext cx="9144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u="sng" dirty="0"/>
                <a:t>Категории помещений по опасности</a:t>
              </a:r>
            </a:p>
          </p:txBody>
        </p:sp>
        <p:sp>
          <p:nvSpPr>
            <p:cNvPr id="19" name="TextBox 18">
              <a:hlinkClick r:id="rId7" action="ppaction://hlinksldjump"/>
            </p:cNvPr>
            <p:cNvSpPr txBox="1"/>
            <p:nvPr/>
          </p:nvSpPr>
          <p:spPr>
            <a:xfrm>
              <a:off x="-40767" y="3295391"/>
              <a:ext cx="9144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u="sng" dirty="0"/>
                <a:t>Опасные факторы пожара</a:t>
              </a:r>
            </a:p>
          </p:txBody>
        </p:sp>
        <p:sp>
          <p:nvSpPr>
            <p:cNvPr id="20" name="TextBox 19">
              <a:hlinkClick r:id="rId8" action="ppaction://hlinksldjump"/>
            </p:cNvPr>
            <p:cNvSpPr txBox="1"/>
            <p:nvPr/>
          </p:nvSpPr>
          <p:spPr>
            <a:xfrm>
              <a:off x="-40767" y="3849389"/>
              <a:ext cx="9144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u="sng" dirty="0"/>
                <a:t>Условия протекания и стадии пожара</a:t>
              </a:r>
            </a:p>
          </p:txBody>
        </p:sp>
        <p:sp>
          <p:nvSpPr>
            <p:cNvPr id="21" name="TextBox 20">
              <a:hlinkClick r:id="rId9" action="ppaction://hlinksldjump"/>
            </p:cNvPr>
            <p:cNvSpPr txBox="1"/>
            <p:nvPr/>
          </p:nvSpPr>
          <p:spPr>
            <a:xfrm>
              <a:off x="-40767" y="4403387"/>
              <a:ext cx="9144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u="sng" dirty="0"/>
                <a:t>Методы противодействия пожару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524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6327" y="980728"/>
            <a:ext cx="914733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ru-RU" sz="3000" b="1" dirty="0"/>
              <a:t>Пожарная безопасность </a:t>
            </a:r>
            <a:r>
              <a:rPr lang="ru-RU" sz="3000" dirty="0"/>
              <a:t>— состояние защищённости личности, имущества, общества и государства от пожаров. Обеспечение пожарной безопасности является одной из важнейших функций государства.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48844" y="149731"/>
            <a:ext cx="9119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u="sng" dirty="0"/>
              <a:t>Что такое пожарная безопасность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6818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6328" y="980728"/>
            <a:ext cx="91503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Пожар</a:t>
            </a:r>
            <a:r>
              <a:rPr lang="ru-RU" sz="2000" dirty="0"/>
              <a:t> — неконтролируемое горение, причиняющее материальный ущерб, вред жизни и здоровью граждан, интересам общества и государства. </a:t>
            </a:r>
          </a:p>
          <a:p>
            <a:endParaRPr lang="ru-RU" sz="2000" dirty="0"/>
          </a:p>
          <a:p>
            <a:r>
              <a:rPr lang="ru-RU" sz="2000" b="1" dirty="0"/>
              <a:t>Пожарная безопасность объекта </a:t>
            </a:r>
            <a:r>
              <a:rPr lang="ru-RU" sz="2000" dirty="0"/>
              <a:t>— состояние объекта, характеризуемое возможностью предотвращения возникновения и развития пожара, а также воздействия на людей и имущество опасных факторов пожара. Пожарная безопасность объекта должна обеспечиваться системами предотвращения пожара и противопожарной защиты, в том числе организационно-техническими мероприятиями. </a:t>
            </a:r>
          </a:p>
          <a:p>
            <a:endParaRPr lang="ru-RU" sz="2000" dirty="0"/>
          </a:p>
          <a:p>
            <a:r>
              <a:rPr lang="ru-RU" sz="2000" b="1" dirty="0"/>
              <a:t>Противопожарный режим </a:t>
            </a:r>
            <a:r>
              <a:rPr lang="ru-RU" sz="2000" dirty="0"/>
              <a:t>— правила поведения людей, порядок организации производства, порядок содержания помещений и территорий, обеспечивающие предупреждение нарушений требований пожарной безопасности и тушение пожаров. </a:t>
            </a:r>
          </a:p>
          <a:p>
            <a:endParaRPr lang="ru-RU" sz="2000" dirty="0"/>
          </a:p>
          <a:p>
            <a:r>
              <a:rPr lang="ru-RU" sz="2000" b="1" dirty="0"/>
              <a:t>Меры пожарной безопасности </a:t>
            </a:r>
            <a:r>
              <a:rPr lang="ru-RU" sz="2000" dirty="0"/>
              <a:t>— действия по обеспечению пожарной безопасности, в том числе по выполнению требований пожарной </a:t>
            </a:r>
          </a:p>
          <a:p>
            <a:r>
              <a:rPr lang="ru-RU" sz="2000" dirty="0"/>
              <a:t>безопасности.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65350" y="40549"/>
            <a:ext cx="91198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u="sng" dirty="0"/>
              <a:t>Термины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4991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-31397" y="1031714"/>
            <a:ext cx="915032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/>
          </a:p>
          <a:p>
            <a:endParaRPr lang="ru-RU" sz="2000" b="1" dirty="0"/>
          </a:p>
          <a:p>
            <a:r>
              <a:rPr lang="ru-RU" sz="2000" b="1" dirty="0"/>
              <a:t>Пожар невозможен </a:t>
            </a:r>
            <a:r>
              <a:rPr lang="ru-RU" sz="2000" dirty="0"/>
              <a:t>ни при каких обстоятельствах, </a:t>
            </a:r>
            <a:r>
              <a:rPr lang="ru-RU" sz="2000" b="1" dirty="0"/>
              <a:t>если исключается контакт источника зажигания с горючим материалом </a:t>
            </a:r>
            <a:r>
              <a:rPr lang="ru-RU" sz="2000" dirty="0"/>
              <a:t>(исходя из этого принципа разрабатываются разделы правил пожарной безопасности, направленные на предотвращение и тушение пожаров).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Если потенциальный источник зажигания и горючую среду невозможно полностью исключить из технологического процесса, то данное оборудование или помещение, в котором оно размещено, </a:t>
            </a:r>
            <a:r>
              <a:rPr lang="ru-RU" sz="2000" b="1" dirty="0"/>
              <a:t>должно быть надежно защищено автоматическими средствами:</a:t>
            </a:r>
          </a:p>
          <a:p>
            <a:endParaRPr lang="ru-RU" sz="2000" b="1" dirty="0"/>
          </a:p>
          <a:p>
            <a:pPr marL="3768725" indent="-342900">
              <a:buFont typeface="Wingdings" pitchFamily="2" charset="2"/>
              <a:buChar char="§"/>
            </a:pPr>
            <a:r>
              <a:rPr lang="ru-RU" sz="2000" dirty="0"/>
              <a:t>аварийное отключение оборудования;</a:t>
            </a:r>
          </a:p>
          <a:p>
            <a:pPr marL="3768725" indent="-342900">
              <a:buFont typeface="Wingdings" pitchFamily="2" charset="2"/>
              <a:buChar char="§"/>
            </a:pPr>
            <a:r>
              <a:rPr lang="ru-RU" sz="2000" dirty="0"/>
              <a:t>различные сигнализации.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52655" y="27296"/>
            <a:ext cx="9192844" cy="989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600" u="sng" dirty="0"/>
              <a:t>Общие требования для предотвращения пожара</a:t>
            </a:r>
          </a:p>
        </p:txBody>
      </p:sp>
    </p:spTree>
    <p:extLst>
      <p:ext uri="{BB962C8B-B14F-4D97-AF65-F5344CB8AC3E}">
        <p14:creationId xmlns:p14="http://schemas.microsoft.com/office/powerpoint/2010/main" val="114991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-15780" y="149731"/>
            <a:ext cx="9159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/>
              <a:t>Категории помещений по опасность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-37483" y="980728"/>
            <a:ext cx="9181482" cy="1838347"/>
            <a:chOff x="-37483" y="980728"/>
            <a:chExt cx="9181482" cy="1838347"/>
          </a:xfrm>
        </p:grpSpPr>
        <p:sp>
          <p:nvSpPr>
            <p:cNvPr id="13" name="Прямоугольник 12">
              <a:hlinkClick r:id="rId4" action="ppaction://hlinksldjump"/>
            </p:cNvPr>
            <p:cNvSpPr/>
            <p:nvPr/>
          </p:nvSpPr>
          <p:spPr>
            <a:xfrm>
              <a:off x="-6328" y="980728"/>
              <a:ext cx="915032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/>
                <a:t>Категория помещения «А»; повышенная </a:t>
              </a:r>
              <a:r>
                <a:rPr lang="ru-RU" b="1" dirty="0" err="1"/>
                <a:t>взрывопожароопасность</a:t>
              </a:r>
              <a:endParaRPr lang="ru-RU" dirty="0"/>
            </a:p>
          </p:txBody>
        </p:sp>
        <p:sp>
          <p:nvSpPr>
            <p:cNvPr id="14" name="Прямоугольник 13">
              <a:hlinkClick r:id="rId5" action="ppaction://hlinksldjump"/>
            </p:cNvPr>
            <p:cNvSpPr/>
            <p:nvPr/>
          </p:nvSpPr>
          <p:spPr>
            <a:xfrm>
              <a:off x="-15780" y="1341747"/>
              <a:ext cx="915032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/>
                <a:t>Категория помещения «Б»; взрывопожароопасная</a:t>
              </a:r>
              <a:endParaRPr lang="ru-RU" dirty="0"/>
            </a:p>
          </p:txBody>
        </p:sp>
        <p:sp>
          <p:nvSpPr>
            <p:cNvPr id="15" name="Прямоугольник 14">
              <a:hlinkClick r:id="rId6" action="ppaction://hlinksldjump"/>
            </p:cNvPr>
            <p:cNvSpPr/>
            <p:nvPr/>
          </p:nvSpPr>
          <p:spPr>
            <a:xfrm>
              <a:off x="-15781" y="1711079"/>
              <a:ext cx="915032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/>
                <a:t>Категория помещения «В1 – В4»; пожароопасная</a:t>
              </a:r>
              <a:endParaRPr lang="ru-RU" dirty="0"/>
            </a:p>
          </p:txBody>
        </p:sp>
        <p:sp>
          <p:nvSpPr>
            <p:cNvPr id="16" name="Прямоугольник 15">
              <a:hlinkClick r:id="rId7" action="ppaction://hlinksldjump"/>
            </p:cNvPr>
            <p:cNvSpPr/>
            <p:nvPr/>
          </p:nvSpPr>
          <p:spPr>
            <a:xfrm>
              <a:off x="-23445" y="2080411"/>
              <a:ext cx="915032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/>
                <a:t>Категория помещения «Г»; умеренная </a:t>
              </a:r>
              <a:r>
                <a:rPr lang="ru-RU" b="1" dirty="0" err="1"/>
                <a:t>пожароопасность</a:t>
              </a:r>
              <a:endParaRPr lang="ru-RU" dirty="0"/>
            </a:p>
          </p:txBody>
        </p:sp>
        <p:sp>
          <p:nvSpPr>
            <p:cNvPr id="17" name="Прямоугольник 16">
              <a:hlinkClick r:id="rId8" action="ppaction://hlinksldjump"/>
            </p:cNvPr>
            <p:cNvSpPr/>
            <p:nvPr/>
          </p:nvSpPr>
          <p:spPr>
            <a:xfrm>
              <a:off x="-37483" y="2449743"/>
              <a:ext cx="915032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/>
                <a:t>Категория помещения «Д»; пониженная </a:t>
              </a:r>
              <a:r>
                <a:rPr lang="ru-RU" b="1" dirty="0" err="1"/>
                <a:t>пожароопасность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14991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-15780" y="149731"/>
            <a:ext cx="9159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/>
              <a:t>Категории помещений по опасность</a:t>
            </a:r>
          </a:p>
        </p:txBody>
      </p:sp>
      <p:sp>
        <p:nvSpPr>
          <p:cNvPr id="19" name="Прямоугольник 18">
            <a:hlinkClick r:id="rId4" action="ppaction://hlinksldjump"/>
          </p:cNvPr>
          <p:cNvSpPr/>
          <p:nvPr/>
        </p:nvSpPr>
        <p:spPr>
          <a:xfrm>
            <a:off x="-6328" y="980728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«А»; повышенная </a:t>
            </a:r>
            <a:r>
              <a:rPr lang="ru-RU" b="1" dirty="0" err="1"/>
              <a:t>взрывопожароопасность</a:t>
            </a:r>
            <a:endParaRPr lang="ru-RU" dirty="0"/>
          </a:p>
        </p:txBody>
      </p:sp>
      <p:sp>
        <p:nvSpPr>
          <p:cNvPr id="20" name="Прямоугольник 19">
            <a:hlinkClick r:id="rId5" action="ppaction://hlinksldjump"/>
          </p:cNvPr>
          <p:cNvSpPr/>
          <p:nvPr/>
        </p:nvSpPr>
        <p:spPr>
          <a:xfrm>
            <a:off x="6643" y="3903900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«Б»; взрывопожароопасная</a:t>
            </a:r>
            <a:endParaRPr lang="ru-RU" dirty="0"/>
          </a:p>
        </p:txBody>
      </p:sp>
      <p:sp>
        <p:nvSpPr>
          <p:cNvPr id="21" name="Прямоугольник 20">
            <a:hlinkClick r:id="rId6" action="ppaction://hlinksldjump"/>
          </p:cNvPr>
          <p:cNvSpPr/>
          <p:nvPr/>
        </p:nvSpPr>
        <p:spPr>
          <a:xfrm>
            <a:off x="6642" y="4273232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«В1 – В4»; пожароопасная</a:t>
            </a:r>
            <a:endParaRPr lang="ru-RU" dirty="0"/>
          </a:p>
        </p:txBody>
      </p:sp>
      <p:sp>
        <p:nvSpPr>
          <p:cNvPr id="22" name="Прямоугольник 21">
            <a:hlinkClick r:id="rId7" action="ppaction://hlinksldjump"/>
          </p:cNvPr>
          <p:cNvSpPr/>
          <p:nvPr/>
        </p:nvSpPr>
        <p:spPr>
          <a:xfrm>
            <a:off x="-1022" y="4642564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«Г»; умеренная </a:t>
            </a:r>
            <a:r>
              <a:rPr lang="ru-RU" b="1" dirty="0" err="1"/>
              <a:t>пожароопасность</a:t>
            </a:r>
            <a:endParaRPr lang="ru-RU" dirty="0"/>
          </a:p>
        </p:txBody>
      </p:sp>
      <p:sp>
        <p:nvSpPr>
          <p:cNvPr id="23" name="Прямоугольник 22">
            <a:hlinkClick r:id="rId8" action="ppaction://hlinksldjump"/>
          </p:cNvPr>
          <p:cNvSpPr/>
          <p:nvPr/>
        </p:nvSpPr>
        <p:spPr>
          <a:xfrm>
            <a:off x="-15060" y="5011896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«Д»; пониженная </a:t>
            </a:r>
            <a:r>
              <a:rPr lang="ru-RU" b="1" dirty="0" err="1"/>
              <a:t>пожароопасность</a:t>
            </a:r>
            <a:endParaRPr lang="ru-RU" dirty="0"/>
          </a:p>
        </p:txBody>
      </p:sp>
      <p:sp>
        <p:nvSpPr>
          <p:cNvPr id="24" name="Прямоугольник 23">
            <a:hlinkClick r:id="rId4" action="ppaction://hlinksldjump"/>
          </p:cNvPr>
          <p:cNvSpPr/>
          <p:nvPr/>
        </p:nvSpPr>
        <p:spPr>
          <a:xfrm>
            <a:off x="-25390" y="1349355"/>
            <a:ext cx="9150327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/>
              <a:t>Помещения, в которых находятся горючие газы, легковоспламеняющиеся жидкости с температурой вспышки не более 28ºс в таком количестве, что могут образовывать </a:t>
            </a:r>
            <a:r>
              <a:rPr lang="ru-RU" sz="2000" dirty="0" err="1"/>
              <a:t>парогазовоздушные</a:t>
            </a:r>
            <a:r>
              <a:rPr lang="ru-RU" sz="2000" dirty="0"/>
              <a:t> смеси, при воспламенении которых развивается расчетное избыточное давление взрыва в помещении, превышающее 5 кпа, или вещества и материалы, способные взрываться и гореть при взаимодействии с водой, кислородом воздуха или друг с другом в таком количестве, что расчетное избыточное давление взрыва в помещении превышает 5 кпа.</a:t>
            </a:r>
          </a:p>
        </p:txBody>
      </p:sp>
    </p:spTree>
    <p:extLst>
      <p:ext uri="{BB962C8B-B14F-4D97-AF65-F5344CB8AC3E}">
        <p14:creationId xmlns:p14="http://schemas.microsoft.com/office/powerpoint/2010/main" val="157642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779" y="0"/>
            <a:ext cx="9155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8062875" y="5847901"/>
            <a:ext cx="1008112" cy="991287"/>
            <a:chOff x="3900402" y="3452366"/>
            <a:chExt cx="1008112" cy="9912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900402" y="3452366"/>
              <a:ext cx="1008112" cy="961380"/>
              <a:chOff x="3900402" y="3452366"/>
              <a:chExt cx="1008112" cy="961380"/>
            </a:xfrm>
          </p:grpSpPr>
          <p:sp>
            <p:nvSpPr>
              <p:cNvPr id="8" name="Овал 7">
                <a:hlinkClick r:id="rId3" action="ppaction://hlinksldjump"/>
              </p:cNvPr>
              <p:cNvSpPr/>
              <p:nvPr/>
            </p:nvSpPr>
            <p:spPr>
              <a:xfrm>
                <a:off x="3900402" y="3452366"/>
                <a:ext cx="1008112" cy="96138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М  е  н  ю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080422" y="3765674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0422" y="3735767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>
                  <a:sym typeface="Webdings"/>
                </a:rPr>
                <a:t></a:t>
              </a:r>
              <a:endParaRPr lang="ru-RU" sz="40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-15780" y="149731"/>
            <a:ext cx="9159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/>
              <a:t>Категории помещений по опасность</a:t>
            </a:r>
          </a:p>
        </p:txBody>
      </p:sp>
      <p:sp>
        <p:nvSpPr>
          <p:cNvPr id="19" name="Прямоугольник 18">
            <a:hlinkClick r:id="rId4" action="ppaction://hlinksldjump"/>
          </p:cNvPr>
          <p:cNvSpPr/>
          <p:nvPr/>
        </p:nvSpPr>
        <p:spPr>
          <a:xfrm>
            <a:off x="-6328" y="980728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«А»; повышенная </a:t>
            </a:r>
            <a:r>
              <a:rPr lang="ru-RU" b="1" dirty="0" err="1"/>
              <a:t>взрывопожароопасность</a:t>
            </a:r>
            <a:endParaRPr lang="ru-RU" dirty="0"/>
          </a:p>
        </p:txBody>
      </p:sp>
      <p:sp>
        <p:nvSpPr>
          <p:cNvPr id="20" name="Прямоугольник 19">
            <a:hlinkClick r:id="rId5" action="ppaction://hlinksldjump"/>
          </p:cNvPr>
          <p:cNvSpPr/>
          <p:nvPr/>
        </p:nvSpPr>
        <p:spPr>
          <a:xfrm>
            <a:off x="-15780" y="1341747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«Б»; взрывопожароопасная</a:t>
            </a:r>
            <a:endParaRPr lang="ru-RU" dirty="0"/>
          </a:p>
        </p:txBody>
      </p:sp>
      <p:sp>
        <p:nvSpPr>
          <p:cNvPr id="21" name="Прямоугольник 20">
            <a:hlinkClick r:id="rId6" action="ppaction://hlinksldjump"/>
          </p:cNvPr>
          <p:cNvSpPr/>
          <p:nvPr/>
        </p:nvSpPr>
        <p:spPr>
          <a:xfrm>
            <a:off x="-14550" y="3342295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«В1 – В4»; пожароопасная</a:t>
            </a:r>
            <a:endParaRPr lang="ru-RU" dirty="0"/>
          </a:p>
        </p:txBody>
      </p:sp>
      <p:sp>
        <p:nvSpPr>
          <p:cNvPr id="22" name="Прямоугольник 21">
            <a:hlinkClick r:id="rId7" action="ppaction://hlinksldjump"/>
          </p:cNvPr>
          <p:cNvSpPr/>
          <p:nvPr/>
        </p:nvSpPr>
        <p:spPr>
          <a:xfrm>
            <a:off x="-22214" y="3711627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«Г»; умеренная </a:t>
            </a:r>
            <a:r>
              <a:rPr lang="ru-RU" b="1" dirty="0" err="1"/>
              <a:t>пожароопасность</a:t>
            </a:r>
            <a:endParaRPr lang="ru-RU" dirty="0"/>
          </a:p>
        </p:txBody>
      </p:sp>
      <p:sp>
        <p:nvSpPr>
          <p:cNvPr id="23" name="Прямоугольник 22">
            <a:hlinkClick r:id="rId8" action="ppaction://hlinksldjump"/>
          </p:cNvPr>
          <p:cNvSpPr/>
          <p:nvPr/>
        </p:nvSpPr>
        <p:spPr>
          <a:xfrm>
            <a:off x="-36252" y="4080959"/>
            <a:ext cx="9150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Категория помещения «Д»; пониженная </a:t>
            </a:r>
            <a:r>
              <a:rPr lang="ru-RU" b="1" dirty="0" err="1"/>
              <a:t>пожароопасность</a:t>
            </a:r>
            <a:endParaRPr lang="ru-RU" dirty="0"/>
          </a:p>
        </p:txBody>
      </p:sp>
      <p:sp>
        <p:nvSpPr>
          <p:cNvPr id="24" name="Прямоугольник 23">
            <a:hlinkClick r:id="rId4" action="ppaction://hlinksldjump"/>
          </p:cNvPr>
          <p:cNvSpPr/>
          <p:nvPr/>
        </p:nvSpPr>
        <p:spPr>
          <a:xfrm>
            <a:off x="-25390" y="1711079"/>
            <a:ext cx="9150327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/>
              <a:t>Помещения, в которых горючие пыли или волокна, легковоспламеняющиеся жидкости с температурой вспышки более 28ºс, горючие жидкости находятся в таком количестве, что могут образовывать взрывоопасные пылевоздушные и паровоздушные смеси, при воспламенении которых развивается расчетное избыточное давление взрыва в помещении, превышающее 5 кпа.</a:t>
            </a:r>
          </a:p>
        </p:txBody>
      </p:sp>
    </p:spTree>
    <p:extLst>
      <p:ext uri="{BB962C8B-B14F-4D97-AF65-F5344CB8AC3E}">
        <p14:creationId xmlns:p14="http://schemas.microsoft.com/office/powerpoint/2010/main" val="157642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2156</Words>
  <Application>Microsoft Office PowerPoint</Application>
  <PresentationFormat>Экран (4:3)</PresentationFormat>
  <Paragraphs>287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Пожарная безопасность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Пожарная безопасность</dc:title>
  <dc:creator>Екатерина Зимовцева</dc:creator>
  <cp:lastModifiedBy>admin</cp:lastModifiedBy>
  <cp:revision>27</cp:revision>
  <dcterms:created xsi:type="dcterms:W3CDTF">2014-12-07T12:27:18Z</dcterms:created>
  <dcterms:modified xsi:type="dcterms:W3CDTF">2020-06-14T04:24:01Z</dcterms:modified>
</cp:coreProperties>
</file>